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3" r:id="rId17"/>
    <p:sldId id="274"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47" autoAdjust="0"/>
  </p:normalViewPr>
  <p:slideViewPr>
    <p:cSldViewPr snapToGrid="0">
      <p:cViewPr varScale="1">
        <p:scale>
          <a:sx n="115" d="100"/>
          <a:sy n="115" d="100"/>
        </p:scale>
        <p:origin x="43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A9DBA-ED10-4B27-BAEF-31F89DE612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D890B065-0EC2-47B5-AB1F-823B4D3024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E6A27E87-35B6-4373-AF77-2CF334825CF1}"/>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5" name="Footer Placeholder 4">
            <a:extLst>
              <a:ext uri="{FF2B5EF4-FFF2-40B4-BE49-F238E27FC236}">
                <a16:creationId xmlns:a16="http://schemas.microsoft.com/office/drawing/2014/main" id="{9C799A48-A23D-4EE4-A06F-21DA18A85C82}"/>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992A8B42-D365-4ADD-AD67-3F44AB03913B}"/>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2551042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C21EE-1736-47A6-84E0-F711D2CA70F0}"/>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AF0E374F-F487-4B6D-A882-B059EC65F6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6347F0C-2703-4FA6-AF5C-B9E5717A8697}"/>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5" name="Footer Placeholder 4">
            <a:extLst>
              <a:ext uri="{FF2B5EF4-FFF2-40B4-BE49-F238E27FC236}">
                <a16:creationId xmlns:a16="http://schemas.microsoft.com/office/drawing/2014/main" id="{5D100646-DEC4-44ED-9230-754738AC7AE2}"/>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65D6269A-2F83-404B-84DE-20D0D87615EF}"/>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2791609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F42FB-2923-4070-9933-8A955BB300D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EC9CCE8B-9603-4EFF-B416-8DBE92FC6E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CC98EB-644B-4BBA-BDD0-6969EE6775B1}"/>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5" name="Footer Placeholder 4">
            <a:extLst>
              <a:ext uri="{FF2B5EF4-FFF2-40B4-BE49-F238E27FC236}">
                <a16:creationId xmlns:a16="http://schemas.microsoft.com/office/drawing/2014/main" id="{B63B8FD0-E07D-4DA1-B24B-41A5B035660D}"/>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9C985E22-0BFF-4263-8E05-6F16D1FAEE6A}"/>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2546120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7C6D6-C6F5-486F-9563-83B978E86854}"/>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443F85C-873F-4409-BC08-BAD731DF1D8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4B1A91CB-0440-4AC4-9DF7-0604CF3719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02E7305E-283D-414F-8490-11A7363BA9C9}"/>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6" name="Footer Placeholder 5">
            <a:extLst>
              <a:ext uri="{FF2B5EF4-FFF2-40B4-BE49-F238E27FC236}">
                <a16:creationId xmlns:a16="http://schemas.microsoft.com/office/drawing/2014/main" id="{BD0177F0-7232-45BA-9F10-802BF9BD4CC2}"/>
              </a:ext>
            </a:extLst>
          </p:cNvPr>
          <p:cNvSpPr>
            <a:spLocks noGrp="1"/>
          </p:cNvSpPr>
          <p:nvPr>
            <p:ph type="ftr" sz="quarter" idx="11"/>
          </p:nvPr>
        </p:nvSpPr>
        <p:spPr/>
        <p:txBody>
          <a:bodyPr/>
          <a:lstStyle/>
          <a:p>
            <a:endParaRPr lang="en-AU" dirty="0"/>
          </a:p>
        </p:txBody>
      </p:sp>
      <p:sp>
        <p:nvSpPr>
          <p:cNvPr id="7" name="Slide Number Placeholder 6">
            <a:extLst>
              <a:ext uri="{FF2B5EF4-FFF2-40B4-BE49-F238E27FC236}">
                <a16:creationId xmlns:a16="http://schemas.microsoft.com/office/drawing/2014/main" id="{1312A1D5-F5A8-4994-B552-4434336078C9}"/>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441105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E8814-7ED5-4F2F-BAD1-4768F35D0A1C}"/>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32B5BEC2-11EC-498F-801F-3C665652587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D9F9FC-C3AE-4F70-AD9F-1CEB2FA2270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8428D2B9-B062-4043-84CC-A25384987B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100EBE-4FBB-4081-828F-A847679612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67EACD99-E610-4924-BF49-6FEF66AA3C12}"/>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8" name="Footer Placeholder 7">
            <a:extLst>
              <a:ext uri="{FF2B5EF4-FFF2-40B4-BE49-F238E27FC236}">
                <a16:creationId xmlns:a16="http://schemas.microsoft.com/office/drawing/2014/main" id="{26D95319-73E2-472E-8CF1-CB2A41209027}"/>
              </a:ext>
            </a:extLst>
          </p:cNvPr>
          <p:cNvSpPr>
            <a:spLocks noGrp="1"/>
          </p:cNvSpPr>
          <p:nvPr>
            <p:ph type="ftr" sz="quarter" idx="11"/>
          </p:nvPr>
        </p:nvSpPr>
        <p:spPr/>
        <p:txBody>
          <a:bodyPr/>
          <a:lstStyle/>
          <a:p>
            <a:endParaRPr lang="en-AU" dirty="0"/>
          </a:p>
        </p:txBody>
      </p:sp>
      <p:sp>
        <p:nvSpPr>
          <p:cNvPr id="9" name="Slide Number Placeholder 8">
            <a:extLst>
              <a:ext uri="{FF2B5EF4-FFF2-40B4-BE49-F238E27FC236}">
                <a16:creationId xmlns:a16="http://schemas.microsoft.com/office/drawing/2014/main" id="{EB3736CD-8369-404D-8741-1C09C841FC7A}"/>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3025698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8705E-8E6E-42CE-98DA-1E5A53BE70D8}"/>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333167BC-A7A5-469A-B5DD-20423959E2A9}"/>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4" name="Footer Placeholder 3">
            <a:extLst>
              <a:ext uri="{FF2B5EF4-FFF2-40B4-BE49-F238E27FC236}">
                <a16:creationId xmlns:a16="http://schemas.microsoft.com/office/drawing/2014/main" id="{7F365D18-7266-4712-AC62-8170BEC96E51}"/>
              </a:ext>
            </a:extLst>
          </p:cNvPr>
          <p:cNvSpPr>
            <a:spLocks noGrp="1"/>
          </p:cNvSpPr>
          <p:nvPr>
            <p:ph type="ftr" sz="quarter" idx="11"/>
          </p:nvPr>
        </p:nvSpPr>
        <p:spPr/>
        <p:txBody>
          <a:bodyPr/>
          <a:lstStyle/>
          <a:p>
            <a:endParaRPr lang="en-AU" dirty="0"/>
          </a:p>
        </p:txBody>
      </p:sp>
      <p:sp>
        <p:nvSpPr>
          <p:cNvPr id="5" name="Slide Number Placeholder 4">
            <a:extLst>
              <a:ext uri="{FF2B5EF4-FFF2-40B4-BE49-F238E27FC236}">
                <a16:creationId xmlns:a16="http://schemas.microsoft.com/office/drawing/2014/main" id="{79617B29-3B67-4CDA-8B5D-2E7F373E90CB}"/>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3516288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245338-52EC-42E1-80ED-365A8EF53DED}"/>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3" name="Footer Placeholder 2">
            <a:extLst>
              <a:ext uri="{FF2B5EF4-FFF2-40B4-BE49-F238E27FC236}">
                <a16:creationId xmlns:a16="http://schemas.microsoft.com/office/drawing/2014/main" id="{E010E518-077E-44EC-8545-B7D31D5BC070}"/>
              </a:ext>
            </a:extLst>
          </p:cNvPr>
          <p:cNvSpPr>
            <a:spLocks noGrp="1"/>
          </p:cNvSpPr>
          <p:nvPr>
            <p:ph type="ftr" sz="quarter" idx="11"/>
          </p:nvPr>
        </p:nvSpPr>
        <p:spPr/>
        <p:txBody>
          <a:bodyPr/>
          <a:lstStyle/>
          <a:p>
            <a:endParaRPr lang="en-AU" dirty="0"/>
          </a:p>
        </p:txBody>
      </p:sp>
      <p:sp>
        <p:nvSpPr>
          <p:cNvPr id="4" name="Slide Number Placeholder 3">
            <a:extLst>
              <a:ext uri="{FF2B5EF4-FFF2-40B4-BE49-F238E27FC236}">
                <a16:creationId xmlns:a16="http://schemas.microsoft.com/office/drawing/2014/main" id="{8073CF44-61E2-472E-82E4-E1BC6D7BF85A}"/>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1138149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52BAA-FAF8-4B86-B602-C5E2D03154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41B43B17-CFFA-43EB-B3CE-6290DA3185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EFD495A0-6DA7-4DE2-B47C-7801534A76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7C7008-F799-428C-A0F1-30D4A83BBD1C}"/>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6" name="Footer Placeholder 5">
            <a:extLst>
              <a:ext uri="{FF2B5EF4-FFF2-40B4-BE49-F238E27FC236}">
                <a16:creationId xmlns:a16="http://schemas.microsoft.com/office/drawing/2014/main" id="{8D40B72E-63B8-498D-A5D6-C8FB23C9F971}"/>
              </a:ext>
            </a:extLst>
          </p:cNvPr>
          <p:cNvSpPr>
            <a:spLocks noGrp="1"/>
          </p:cNvSpPr>
          <p:nvPr>
            <p:ph type="ftr" sz="quarter" idx="11"/>
          </p:nvPr>
        </p:nvSpPr>
        <p:spPr/>
        <p:txBody>
          <a:bodyPr/>
          <a:lstStyle/>
          <a:p>
            <a:endParaRPr lang="en-AU" dirty="0"/>
          </a:p>
        </p:txBody>
      </p:sp>
      <p:sp>
        <p:nvSpPr>
          <p:cNvPr id="7" name="Slide Number Placeholder 6">
            <a:extLst>
              <a:ext uri="{FF2B5EF4-FFF2-40B4-BE49-F238E27FC236}">
                <a16:creationId xmlns:a16="http://schemas.microsoft.com/office/drawing/2014/main" id="{442E0265-A070-424F-8F96-1DEB1F355D60}"/>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211924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41B2C-18AA-4134-BF77-A0602087E1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1D8B4AF5-71B5-438C-A4F4-0594FC4DD1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a:extLst>
              <a:ext uri="{FF2B5EF4-FFF2-40B4-BE49-F238E27FC236}">
                <a16:creationId xmlns:a16="http://schemas.microsoft.com/office/drawing/2014/main" id="{5E97C083-5C83-435C-9EA7-B17198EE8A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926519-8660-48E7-99AE-FFF4E8C51B60}"/>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6" name="Footer Placeholder 5">
            <a:extLst>
              <a:ext uri="{FF2B5EF4-FFF2-40B4-BE49-F238E27FC236}">
                <a16:creationId xmlns:a16="http://schemas.microsoft.com/office/drawing/2014/main" id="{7A46769E-8F1B-4387-A5E7-F3DF6ECA94B0}"/>
              </a:ext>
            </a:extLst>
          </p:cNvPr>
          <p:cNvSpPr>
            <a:spLocks noGrp="1"/>
          </p:cNvSpPr>
          <p:nvPr>
            <p:ph type="ftr" sz="quarter" idx="11"/>
          </p:nvPr>
        </p:nvSpPr>
        <p:spPr/>
        <p:txBody>
          <a:bodyPr/>
          <a:lstStyle/>
          <a:p>
            <a:endParaRPr lang="en-AU" dirty="0"/>
          </a:p>
        </p:txBody>
      </p:sp>
      <p:sp>
        <p:nvSpPr>
          <p:cNvPr id="7" name="Slide Number Placeholder 6">
            <a:extLst>
              <a:ext uri="{FF2B5EF4-FFF2-40B4-BE49-F238E27FC236}">
                <a16:creationId xmlns:a16="http://schemas.microsoft.com/office/drawing/2014/main" id="{4ACB0ECC-5DD4-4F37-A8D4-2FB5EE3E0A1E}"/>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3165917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E3A09-D113-41E3-B4E7-13D76D5CC565}"/>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7E0DB7A-1234-4837-8B36-B7706E9B8D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95194B7B-4610-412F-9CA1-E1E3DC6A0D22}"/>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5" name="Footer Placeholder 4">
            <a:extLst>
              <a:ext uri="{FF2B5EF4-FFF2-40B4-BE49-F238E27FC236}">
                <a16:creationId xmlns:a16="http://schemas.microsoft.com/office/drawing/2014/main" id="{A79A6575-5020-45CF-9623-5AD22C7338A0}"/>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CD9F5311-8D5A-44C8-845E-91EF6F8B8ED3}"/>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3353622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D2EEBB-14D5-47BA-8A80-3099000B17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C31B5352-A755-4987-B5DA-0D07075F881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6E1401C-9847-48F2-A307-FA2D08F5391A}"/>
              </a:ext>
            </a:extLst>
          </p:cNvPr>
          <p:cNvSpPr>
            <a:spLocks noGrp="1"/>
          </p:cNvSpPr>
          <p:nvPr>
            <p:ph type="dt" sz="half" idx="10"/>
          </p:nvPr>
        </p:nvSpPr>
        <p:spPr/>
        <p:txBody>
          <a:bodyPr/>
          <a:lstStyle/>
          <a:p>
            <a:fld id="{1AAB8D3F-0590-40F3-A927-C21960889B88}" type="datetimeFigureOut">
              <a:rPr lang="en-AU" smtClean="0"/>
              <a:t>8/02/2022</a:t>
            </a:fld>
            <a:endParaRPr lang="en-AU" dirty="0"/>
          </a:p>
        </p:txBody>
      </p:sp>
      <p:sp>
        <p:nvSpPr>
          <p:cNvPr id="5" name="Footer Placeholder 4">
            <a:extLst>
              <a:ext uri="{FF2B5EF4-FFF2-40B4-BE49-F238E27FC236}">
                <a16:creationId xmlns:a16="http://schemas.microsoft.com/office/drawing/2014/main" id="{31C458D5-78EC-4351-84AD-78DD8652DB5E}"/>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60CCD25E-31C1-48F7-BBBE-06BE6F4BC16B}"/>
              </a:ext>
            </a:extLst>
          </p:cNvPr>
          <p:cNvSpPr>
            <a:spLocks noGrp="1"/>
          </p:cNvSpPr>
          <p:nvPr>
            <p:ph type="sldNum" sz="quarter" idx="12"/>
          </p:nvPr>
        </p:nvSpPr>
        <p:spPr/>
        <p:txBody>
          <a:bodyPr/>
          <a:lstStyle/>
          <a:p>
            <a:fld id="{F2BDDEC1-8648-4E27-B8A6-0A886B18117B}" type="slidenum">
              <a:rPr lang="en-AU" smtClean="0"/>
              <a:t>‹#›</a:t>
            </a:fld>
            <a:endParaRPr lang="en-AU" dirty="0"/>
          </a:p>
        </p:txBody>
      </p:sp>
    </p:spTree>
    <p:extLst>
      <p:ext uri="{BB962C8B-B14F-4D97-AF65-F5344CB8AC3E}">
        <p14:creationId xmlns:p14="http://schemas.microsoft.com/office/powerpoint/2010/main" val="3445957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D939030-1DC3-42CF-A9AE-3EE5856942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73BA107D-74A4-4023-8379-D60AE6AC76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204DB57-4DC1-4170-9F8C-9862E1D2A7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AB8D3F-0590-40F3-A927-C21960889B88}" type="datetimeFigureOut">
              <a:rPr lang="en-AU" smtClean="0"/>
              <a:t>8/02/2022</a:t>
            </a:fld>
            <a:endParaRPr lang="en-AU" dirty="0"/>
          </a:p>
        </p:txBody>
      </p:sp>
      <p:sp>
        <p:nvSpPr>
          <p:cNvPr id="5" name="Footer Placeholder 4">
            <a:extLst>
              <a:ext uri="{FF2B5EF4-FFF2-40B4-BE49-F238E27FC236}">
                <a16:creationId xmlns:a16="http://schemas.microsoft.com/office/drawing/2014/main" id="{38F084AF-DDEB-4D66-AE7C-D9FE646528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a:extLst>
              <a:ext uri="{FF2B5EF4-FFF2-40B4-BE49-F238E27FC236}">
                <a16:creationId xmlns:a16="http://schemas.microsoft.com/office/drawing/2014/main" id="{6D2D4906-AB2A-4C14-B152-5E0B2EE7BC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BDDEC1-8648-4E27-B8A6-0A886B18117B}" type="slidenum">
              <a:rPr lang="en-AU" smtClean="0"/>
              <a:t>‹#›</a:t>
            </a:fld>
            <a:endParaRPr lang="en-AU" dirty="0"/>
          </a:p>
        </p:txBody>
      </p:sp>
    </p:spTree>
    <p:extLst>
      <p:ext uri="{BB962C8B-B14F-4D97-AF65-F5344CB8AC3E}">
        <p14:creationId xmlns:p14="http://schemas.microsoft.com/office/powerpoint/2010/main" val="40577925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www.karingalfc.com/" TargetMode="Externa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D01C7-0654-471B-81ED-A79C28132107}"/>
              </a:ext>
            </a:extLst>
          </p:cNvPr>
          <p:cNvSpPr>
            <a:spLocks noGrp="1"/>
          </p:cNvSpPr>
          <p:nvPr>
            <p:ph type="ctrTitle"/>
          </p:nvPr>
        </p:nvSpPr>
        <p:spPr>
          <a:xfrm>
            <a:off x="7464614" y="1783959"/>
            <a:ext cx="4087306" cy="2889114"/>
          </a:xfrm>
        </p:spPr>
        <p:txBody>
          <a:bodyPr anchor="b">
            <a:normAutofit/>
          </a:bodyPr>
          <a:lstStyle/>
          <a:p>
            <a:pPr algn="l"/>
            <a:r>
              <a:rPr lang="en-AU" sz="5400" b="1" dirty="0">
                <a:solidFill>
                  <a:srgbClr val="FF0000"/>
                </a:solidFill>
              </a:rPr>
              <a:t>Karingal F.N.C. 2022</a:t>
            </a:r>
          </a:p>
        </p:txBody>
      </p:sp>
      <p:sp>
        <p:nvSpPr>
          <p:cNvPr id="3" name="Subtitle 2">
            <a:extLst>
              <a:ext uri="{FF2B5EF4-FFF2-40B4-BE49-F238E27FC236}">
                <a16:creationId xmlns:a16="http://schemas.microsoft.com/office/drawing/2014/main" id="{A34190E3-FE29-4BC3-B7E2-8C42F1EF03B8}"/>
              </a:ext>
            </a:extLst>
          </p:cNvPr>
          <p:cNvSpPr>
            <a:spLocks noGrp="1"/>
          </p:cNvSpPr>
          <p:nvPr>
            <p:ph type="subTitle" idx="1"/>
          </p:nvPr>
        </p:nvSpPr>
        <p:spPr>
          <a:xfrm>
            <a:off x="7464612" y="4750893"/>
            <a:ext cx="4087305" cy="1147863"/>
          </a:xfrm>
        </p:spPr>
        <p:txBody>
          <a:bodyPr anchor="t">
            <a:normAutofit/>
          </a:bodyPr>
          <a:lstStyle/>
          <a:p>
            <a:pPr algn="l"/>
            <a:r>
              <a:rPr lang="en-AU" sz="2000" dirty="0"/>
              <a:t>     Join the Bulls stampede in 2022.</a:t>
            </a:r>
          </a:p>
        </p:txBody>
      </p:sp>
      <p:sp>
        <p:nvSpPr>
          <p:cNvPr id="15" name="Freeform: Shape 14">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descr="A group of people in uniform posing for a photo&#10;&#10;Description automatically generated with low confidence">
            <a:extLst>
              <a:ext uri="{FF2B5EF4-FFF2-40B4-BE49-F238E27FC236}">
                <a16:creationId xmlns:a16="http://schemas.microsoft.com/office/drawing/2014/main" id="{AE1FA526-A3A1-42F3-8350-08D850A015A6}"/>
              </a:ext>
            </a:extLst>
          </p:cNvPr>
          <p:cNvPicPr>
            <a:picLocks noChangeAspect="1"/>
          </p:cNvPicPr>
          <p:nvPr/>
        </p:nvPicPr>
        <p:blipFill rotWithShape="1">
          <a:blip r:embed="rId2">
            <a:extLst>
              <a:ext uri="{28A0092B-C50C-407E-A947-70E740481C1C}">
                <a14:useLocalDpi xmlns:a14="http://schemas.microsoft.com/office/drawing/2010/main" val="0"/>
              </a:ext>
            </a:extLst>
          </a:blip>
          <a:srcRect l="20128" r="19662"/>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pic>
        <p:nvPicPr>
          <p:cNvPr id="6" name="Picture 5" descr="A picture containing clipart&#10;&#10;Description automatically generated">
            <a:extLst>
              <a:ext uri="{FF2B5EF4-FFF2-40B4-BE49-F238E27FC236}">
                <a16:creationId xmlns:a16="http://schemas.microsoft.com/office/drawing/2014/main" id="{DF3DA7E0-60D4-44F0-9613-3D680B7058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9857" y="526864"/>
            <a:ext cx="1781770" cy="1781770"/>
          </a:xfrm>
          <a:prstGeom prst="rect">
            <a:avLst/>
          </a:prstGeom>
        </p:spPr>
      </p:pic>
    </p:spTree>
    <p:extLst>
      <p:ext uri="{BB962C8B-B14F-4D97-AF65-F5344CB8AC3E}">
        <p14:creationId xmlns:p14="http://schemas.microsoft.com/office/powerpoint/2010/main" val="139660882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26">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Content Placeholder 5" descr="A person in a sports uniform&#10;&#10;Description automatically generated with low confidence">
            <a:extLst>
              <a:ext uri="{FF2B5EF4-FFF2-40B4-BE49-F238E27FC236}">
                <a16:creationId xmlns:a16="http://schemas.microsoft.com/office/drawing/2014/main" id="{B5B9F2AA-F5B3-4922-AB83-E81FD72DA439}"/>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4045" t="9091" r="19245"/>
          <a:stretch/>
        </p:blipFill>
        <p:spPr>
          <a:xfrm>
            <a:off x="3888508" y="10"/>
            <a:ext cx="8303491" cy="6857990"/>
          </a:xfrm>
          <a:prstGeom prst="rect">
            <a:avLst/>
          </a:prstGeom>
        </p:spPr>
      </p:pic>
      <p:sp>
        <p:nvSpPr>
          <p:cNvPr id="34" name="Rectangle 28">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277BD21-0AA5-4915-890D-D580C269E72F}"/>
              </a:ext>
            </a:extLst>
          </p:cNvPr>
          <p:cNvSpPr>
            <a:spLocks noGrp="1"/>
          </p:cNvSpPr>
          <p:nvPr>
            <p:ph type="title"/>
          </p:nvPr>
        </p:nvSpPr>
        <p:spPr>
          <a:xfrm>
            <a:off x="371094" y="1161288"/>
            <a:ext cx="3438144" cy="1133966"/>
          </a:xfrm>
        </p:spPr>
        <p:txBody>
          <a:bodyPr vert="horz" lIns="91440" tIns="45720" rIns="91440" bIns="45720" rtlCol="0" anchor="b">
            <a:normAutofit fontScale="90000"/>
          </a:bodyPr>
          <a:lstStyle/>
          <a:p>
            <a:r>
              <a:rPr lang="en-US" sz="1800" dirty="0"/>
              <a:t>Our club aims to be the Number one community </a:t>
            </a:r>
            <a:r>
              <a:rPr lang="en-AU" sz="1800" dirty="0"/>
              <a:t>Football Netball Club on the Peninsular;</a:t>
            </a:r>
            <a:r>
              <a:rPr lang="en-US" sz="1800" dirty="0"/>
              <a:t> we need your assistance to achieve our goals.</a:t>
            </a:r>
          </a:p>
        </p:txBody>
      </p:sp>
      <p:sp>
        <p:nvSpPr>
          <p:cNvPr id="31" name="Rectangle 30">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3" name="Rectangle 32">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Content Placeholder 3">
            <a:extLst>
              <a:ext uri="{FF2B5EF4-FFF2-40B4-BE49-F238E27FC236}">
                <a16:creationId xmlns:a16="http://schemas.microsoft.com/office/drawing/2014/main" id="{2099BD7E-2EEC-45E9-AEF8-73934AF0F676}"/>
              </a:ext>
            </a:extLst>
          </p:cNvPr>
          <p:cNvSpPr>
            <a:spLocks noGrp="1"/>
          </p:cNvSpPr>
          <p:nvPr>
            <p:ph sz="half" idx="2"/>
          </p:nvPr>
        </p:nvSpPr>
        <p:spPr>
          <a:xfrm>
            <a:off x="371094" y="2718054"/>
            <a:ext cx="3438906" cy="3207258"/>
          </a:xfrm>
        </p:spPr>
        <p:txBody>
          <a:bodyPr vert="horz" lIns="91440" tIns="45720" rIns="91440" bIns="45720" rtlCol="0" anchor="t">
            <a:normAutofit lnSpcReduction="10000"/>
          </a:bodyPr>
          <a:lstStyle/>
          <a:p>
            <a:r>
              <a:rPr lang="en-US" sz="1700" dirty="0"/>
              <a:t>Karingal Football Netball Club was established in 1969, we are a proud and successful club.</a:t>
            </a:r>
          </a:p>
          <a:p>
            <a:r>
              <a:rPr lang="en-US" sz="1700" dirty="0"/>
              <a:t>We compete in the Nepean Football League (MPNFL) with over 40 years of passionate and committed Karingal people have given to the club and make it their own. We need people from our local community to keep getting involved to make sure, our club stays strong and provides a strong local community presence.</a:t>
            </a:r>
          </a:p>
        </p:txBody>
      </p:sp>
      <p:pic>
        <p:nvPicPr>
          <p:cNvPr id="9" name="Picture 8" descr="A picture containing clipart&#10;&#10;Description automatically generated">
            <a:extLst>
              <a:ext uri="{FF2B5EF4-FFF2-40B4-BE49-F238E27FC236}">
                <a16:creationId xmlns:a16="http://schemas.microsoft.com/office/drawing/2014/main" id="{30699F6F-E7E4-4FE7-88F0-92A42BE2B2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824" y="221273"/>
            <a:ext cx="1034429" cy="1034429"/>
          </a:xfrm>
          <a:prstGeom prst="rect">
            <a:avLst/>
          </a:prstGeom>
        </p:spPr>
      </p:pic>
    </p:spTree>
    <p:extLst>
      <p:ext uri="{BB962C8B-B14F-4D97-AF65-F5344CB8AC3E}">
        <p14:creationId xmlns:p14="http://schemas.microsoft.com/office/powerpoint/2010/main" val="329630192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6" name="Content Placeholder 5" descr="A person running with a ball&#10;&#10;Description automatically generated with medium confidence">
            <a:extLst>
              <a:ext uri="{FF2B5EF4-FFF2-40B4-BE49-F238E27FC236}">
                <a16:creationId xmlns:a16="http://schemas.microsoft.com/office/drawing/2014/main" id="{92B59164-FD77-4469-BE8A-F95757144A4B}"/>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t="20652" r="-1" b="14044"/>
          <a:stretch/>
        </p:blipFill>
        <p:spPr>
          <a:xfrm>
            <a:off x="20" y="10"/>
            <a:ext cx="6676202"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11" name="Freeform: Shape 10">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11927"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42784"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E74D9FA-2743-42D7-8EE9-65A7280FAB92}"/>
              </a:ext>
            </a:extLst>
          </p:cNvPr>
          <p:cNvSpPr>
            <a:spLocks noGrp="1"/>
          </p:cNvSpPr>
          <p:nvPr>
            <p:ph type="title"/>
          </p:nvPr>
        </p:nvSpPr>
        <p:spPr>
          <a:xfrm>
            <a:off x="6801436" y="1396289"/>
            <a:ext cx="4819952" cy="1325563"/>
          </a:xfrm>
        </p:spPr>
        <p:txBody>
          <a:bodyPr vert="horz" lIns="91440" tIns="45720" rIns="91440" bIns="45720" rtlCol="0" anchor="ctr">
            <a:normAutofit/>
          </a:bodyPr>
          <a:lstStyle/>
          <a:p>
            <a:r>
              <a:rPr lang="en-US" b="1" dirty="0"/>
              <a:t>  </a:t>
            </a:r>
            <a:r>
              <a:rPr lang="en-US" b="1" dirty="0">
                <a:solidFill>
                  <a:srgbClr val="FF0000"/>
                </a:solidFill>
              </a:rPr>
              <a:t>Mission Statement</a:t>
            </a:r>
          </a:p>
        </p:txBody>
      </p:sp>
      <p:sp>
        <p:nvSpPr>
          <p:cNvPr id="4" name="Content Placeholder 3">
            <a:extLst>
              <a:ext uri="{FF2B5EF4-FFF2-40B4-BE49-F238E27FC236}">
                <a16:creationId xmlns:a16="http://schemas.microsoft.com/office/drawing/2014/main" id="{159B9580-C8E8-4592-B485-00D7958FD64F}"/>
              </a:ext>
            </a:extLst>
          </p:cNvPr>
          <p:cNvSpPr>
            <a:spLocks noGrp="1"/>
          </p:cNvSpPr>
          <p:nvPr>
            <p:ph sz="half" idx="2"/>
          </p:nvPr>
        </p:nvSpPr>
        <p:spPr>
          <a:xfrm>
            <a:off x="6801435" y="2871982"/>
            <a:ext cx="4819951" cy="3181684"/>
          </a:xfrm>
        </p:spPr>
        <p:txBody>
          <a:bodyPr vert="horz" lIns="91440" tIns="45720" rIns="91440" bIns="45720" rtlCol="0" anchor="t">
            <a:normAutofit/>
          </a:bodyPr>
          <a:lstStyle/>
          <a:p>
            <a:r>
              <a:rPr lang="en-US" sz="1800" dirty="0"/>
              <a:t>Karingal Bulls are dedicated to creating a strong community presence by providing a friendly and welcoming environment, state of the art facilities and a commitment to our community to always deliver the very best performances both on and off the field.</a:t>
            </a:r>
          </a:p>
          <a:p>
            <a:pPr algn="l" fontAlgn="base">
              <a:buFont typeface="Arial" panose="020B0604020202020204" pitchFamily="34" charset="0"/>
              <a:buChar char="•"/>
            </a:pPr>
            <a:r>
              <a:rPr lang="en-AU" sz="1800" b="0" i="0" dirty="0">
                <a:effectLst/>
                <a:latin typeface="Calibri" panose="020F0502020204030204" pitchFamily="34" charset="0"/>
                <a:cs typeface="Calibri" panose="020F0502020204030204" pitchFamily="34" charset="0"/>
              </a:rPr>
              <a:t>We respect the rights, dignity and worth of all players, teammates &amp; opposition, and expect good sportsmanship from everybody attending a match or at training.</a:t>
            </a:r>
          </a:p>
        </p:txBody>
      </p:sp>
      <p:pic>
        <p:nvPicPr>
          <p:cNvPr id="7" name="Picture 6" descr="A picture containing clipart&#10;&#10;Description automatically generated">
            <a:extLst>
              <a:ext uri="{FF2B5EF4-FFF2-40B4-BE49-F238E27FC236}">
                <a16:creationId xmlns:a16="http://schemas.microsoft.com/office/drawing/2014/main" id="{B6D4D1D8-790C-4A89-8E19-791AD226F4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0177" y="361859"/>
            <a:ext cx="1034429" cy="1034429"/>
          </a:xfrm>
          <a:prstGeom prst="rect">
            <a:avLst/>
          </a:prstGeom>
        </p:spPr>
      </p:pic>
    </p:spTree>
    <p:extLst>
      <p:ext uri="{BB962C8B-B14F-4D97-AF65-F5344CB8AC3E}">
        <p14:creationId xmlns:p14="http://schemas.microsoft.com/office/powerpoint/2010/main" val="78471618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6" name="Freeform: Shape 25">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reeform: Shape 27">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0999FE7-58D2-41D3-B8DB-5E2107A32426}"/>
              </a:ext>
            </a:extLst>
          </p:cNvPr>
          <p:cNvSpPr>
            <a:spLocks noGrp="1"/>
          </p:cNvSpPr>
          <p:nvPr>
            <p:ph type="title"/>
          </p:nvPr>
        </p:nvSpPr>
        <p:spPr>
          <a:xfrm>
            <a:off x="2311147" y="365760"/>
            <a:ext cx="7569706" cy="1288238"/>
          </a:xfrm>
        </p:spPr>
        <p:txBody>
          <a:bodyPr vert="horz" lIns="91440" tIns="45720" rIns="91440" bIns="45720" rtlCol="0" anchor="ctr">
            <a:normAutofit/>
          </a:bodyPr>
          <a:lstStyle/>
          <a:p>
            <a:pPr algn="ctr"/>
            <a:r>
              <a:rPr lang="en-US" b="1" kern="1200" dirty="0">
                <a:solidFill>
                  <a:srgbClr val="FF0000"/>
                </a:solidFill>
                <a:latin typeface="+mj-lt"/>
                <a:ea typeface="+mj-ea"/>
                <a:cs typeface="+mj-cs"/>
              </a:rPr>
              <a:t>Club Overview</a:t>
            </a:r>
          </a:p>
        </p:txBody>
      </p:sp>
      <p:sp>
        <p:nvSpPr>
          <p:cNvPr id="3" name="Content Placeholder 2">
            <a:extLst>
              <a:ext uri="{FF2B5EF4-FFF2-40B4-BE49-F238E27FC236}">
                <a16:creationId xmlns:a16="http://schemas.microsoft.com/office/drawing/2014/main" id="{3309789E-3BC9-45EE-B1A5-FCFD145F19A1}"/>
              </a:ext>
            </a:extLst>
          </p:cNvPr>
          <p:cNvSpPr>
            <a:spLocks noGrp="1"/>
          </p:cNvSpPr>
          <p:nvPr>
            <p:ph sz="half" idx="1"/>
          </p:nvPr>
        </p:nvSpPr>
        <p:spPr>
          <a:xfrm>
            <a:off x="2165569" y="1883884"/>
            <a:ext cx="7860863" cy="4097815"/>
          </a:xfrm>
        </p:spPr>
        <p:txBody>
          <a:bodyPr vert="horz" lIns="91440" tIns="45720" rIns="91440" bIns="45720" rtlCol="0" anchor="t">
            <a:normAutofit/>
          </a:bodyPr>
          <a:lstStyle/>
          <a:p>
            <a:r>
              <a:rPr lang="en-US" sz="1700" dirty="0"/>
              <a:t>4 Senior football teams, Seniors, Reserves, Under 19’s &amp; Senior Woman's Team</a:t>
            </a:r>
          </a:p>
          <a:p>
            <a:r>
              <a:rPr lang="en-US" sz="1700" dirty="0"/>
              <a:t>5 Netball Teams, A Grade, B Grade, C Grade, D Grade &amp; under 17’s team.</a:t>
            </a:r>
          </a:p>
          <a:p>
            <a:r>
              <a:rPr lang="en-US" sz="1700" dirty="0"/>
              <a:t>200+ Club Members – Including Club 44 &amp; The Red &amp; White Army Coterie Groups</a:t>
            </a:r>
          </a:p>
          <a:p>
            <a:r>
              <a:rPr lang="en-US" sz="1700" dirty="0"/>
              <a:t>1996 &amp; 1999 Senior Premierships, 2018 Reserve &amp; Under 19 Premiers. Netball -  2018 A Grade Premierships</a:t>
            </a:r>
          </a:p>
          <a:p>
            <a:r>
              <a:rPr lang="en-US" sz="1700" dirty="0"/>
              <a:t>13 Junior Teams both boys and Girls teams from under 9’s to under 16’s</a:t>
            </a:r>
          </a:p>
          <a:p>
            <a:r>
              <a:rPr lang="en-US" sz="1700" dirty="0"/>
              <a:t> Auskick – 100 + Participants in 2021</a:t>
            </a:r>
          </a:p>
          <a:p>
            <a:r>
              <a:rPr lang="en-US" sz="1700" dirty="0"/>
              <a:t>Social Media – Facebook, Instagram, Twitter, connecting with over 5000 users.</a:t>
            </a:r>
          </a:p>
          <a:p>
            <a:r>
              <a:rPr lang="en-US" sz="1700" dirty="0"/>
              <a:t>Website – </a:t>
            </a:r>
            <a:r>
              <a:rPr lang="en-US" sz="1700" dirty="0">
                <a:hlinkClick r:id="rId2">
                  <a:extLst>
                    <a:ext uri="{A12FA001-AC4F-418D-AE19-62706E023703}">
                      <ahyp:hlinkClr xmlns:ahyp="http://schemas.microsoft.com/office/drawing/2018/hyperlinkcolor" val="tx"/>
                    </a:ext>
                  </a:extLst>
                </a:hlinkClick>
              </a:rPr>
              <a:t>www.karingalfc.com</a:t>
            </a:r>
            <a:r>
              <a:rPr lang="en-US" sz="1700" dirty="0"/>
              <a:t>   </a:t>
            </a:r>
          </a:p>
          <a:p>
            <a:endParaRPr lang="en-US" sz="1700" dirty="0"/>
          </a:p>
          <a:p>
            <a:endParaRPr lang="en-US" sz="1700" dirty="0"/>
          </a:p>
        </p:txBody>
      </p:sp>
      <p:pic>
        <p:nvPicPr>
          <p:cNvPr id="6" name="Picture 5" descr="A picture containing clipart&#10;&#10;Description automatically generated">
            <a:extLst>
              <a:ext uri="{FF2B5EF4-FFF2-40B4-BE49-F238E27FC236}">
                <a16:creationId xmlns:a16="http://schemas.microsoft.com/office/drawing/2014/main" id="{342F800E-43ED-4732-99CC-7A190FB360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2944" y="5656143"/>
            <a:ext cx="1034429" cy="1034429"/>
          </a:xfrm>
          <a:prstGeom prst="rect">
            <a:avLst/>
          </a:prstGeom>
        </p:spPr>
      </p:pic>
      <p:pic>
        <p:nvPicPr>
          <p:cNvPr id="7" name="Picture 6" descr="A picture containing clipart&#10;&#10;Description automatically generated">
            <a:extLst>
              <a:ext uri="{FF2B5EF4-FFF2-40B4-BE49-F238E27FC236}">
                <a16:creationId xmlns:a16="http://schemas.microsoft.com/office/drawing/2014/main" id="{2CE027FA-7B09-4572-9196-F2984DF5AA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01" y="213810"/>
            <a:ext cx="1034429" cy="1034429"/>
          </a:xfrm>
          <a:prstGeom prst="rect">
            <a:avLst/>
          </a:prstGeom>
        </p:spPr>
      </p:pic>
    </p:spTree>
    <p:extLst>
      <p:ext uri="{BB962C8B-B14F-4D97-AF65-F5344CB8AC3E}">
        <p14:creationId xmlns:p14="http://schemas.microsoft.com/office/powerpoint/2010/main" val="2846380236"/>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D7D89-F878-468E-B677-004F1708C194}"/>
              </a:ext>
            </a:extLst>
          </p:cNvPr>
          <p:cNvSpPr>
            <a:spLocks noGrp="1"/>
          </p:cNvSpPr>
          <p:nvPr>
            <p:ph type="title"/>
          </p:nvPr>
        </p:nvSpPr>
        <p:spPr>
          <a:xfrm>
            <a:off x="7464614" y="242370"/>
            <a:ext cx="4087306" cy="5607587"/>
          </a:xfrm>
        </p:spPr>
        <p:txBody>
          <a:bodyPr vert="horz" lIns="91440" tIns="45720" rIns="91440" bIns="45720" rtlCol="0" anchor="b">
            <a:normAutofit fontScale="90000"/>
          </a:bodyPr>
          <a:lstStyle/>
          <a:p>
            <a:r>
              <a:rPr lang="en-US" sz="4900" dirty="0">
                <a:solidFill>
                  <a:srgbClr val="FF0000"/>
                </a:solidFill>
              </a:rPr>
              <a:t>Community.</a:t>
            </a:r>
            <a:br>
              <a:rPr lang="en-US" sz="5400" dirty="0"/>
            </a:br>
            <a:r>
              <a:rPr lang="en-US" sz="1800" dirty="0"/>
              <a:t>The Karingal Football Netball Club takes its responsibility to our local community seriously. We have a proud history of giving back to our community through events such as Clean up Australia day, involvement with Zaidee’s foundation, participation in Call to Arms cancer campaign plus many others.</a:t>
            </a:r>
            <a:br>
              <a:rPr lang="en-US" sz="1800" dirty="0"/>
            </a:br>
            <a:br>
              <a:rPr lang="en-US" sz="1800" dirty="0"/>
            </a:br>
            <a:r>
              <a:rPr lang="en-US" sz="1800" dirty="0"/>
              <a:t>In 2022 we will strengthen this bond even further with activities such as.</a:t>
            </a:r>
            <a:br>
              <a:rPr lang="en-US" sz="1800" dirty="0"/>
            </a:br>
            <a:r>
              <a:rPr lang="en-US" sz="1800" dirty="0"/>
              <a:t>The Anzac Day Dawn service supporting the Frankston RSL Welfare Association.</a:t>
            </a:r>
            <a:br>
              <a:rPr lang="en-US" sz="1800" dirty="0"/>
            </a:br>
            <a:r>
              <a:rPr lang="en-US" sz="1800" dirty="0"/>
              <a:t>Continued relationship with Game Changer supporting Mental Health.</a:t>
            </a:r>
            <a:br>
              <a:rPr lang="en-US" sz="1800" dirty="0"/>
            </a:br>
            <a:br>
              <a:rPr lang="en-US" sz="1800" dirty="0"/>
            </a:br>
            <a:r>
              <a:rPr lang="en-US" sz="1800" dirty="0"/>
              <a:t>All the above will be promoted and advertised through Karingal’s extensive network, including all social media outlets and on our website.</a:t>
            </a:r>
            <a:br>
              <a:rPr lang="en-US" sz="1800" dirty="0"/>
            </a:br>
            <a:endParaRPr lang="en-US" sz="1800" dirty="0"/>
          </a:p>
        </p:txBody>
      </p:sp>
      <p:sp>
        <p:nvSpPr>
          <p:cNvPr id="25" name="Freeform: Shape 24">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6" name="Picture 5" descr="A picture containing grass, person, outdoor, sport&#10;&#10;Description automatically generated">
            <a:extLst>
              <a:ext uri="{FF2B5EF4-FFF2-40B4-BE49-F238E27FC236}">
                <a16:creationId xmlns:a16="http://schemas.microsoft.com/office/drawing/2014/main" id="{501E5747-046E-42C2-A91D-BB6E49EFEB41}"/>
              </a:ext>
            </a:extLst>
          </p:cNvPr>
          <p:cNvPicPr>
            <a:picLocks noChangeAspect="1"/>
          </p:cNvPicPr>
          <p:nvPr/>
        </p:nvPicPr>
        <p:blipFill rotWithShape="1">
          <a:blip r:embed="rId2">
            <a:extLst>
              <a:ext uri="{28A0092B-C50C-407E-A947-70E740481C1C}">
                <a14:useLocalDpi xmlns:a14="http://schemas.microsoft.com/office/drawing/2010/main" val="0"/>
              </a:ext>
            </a:extLst>
          </a:blip>
          <a:srcRect l="11380" r="20210"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379636034"/>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5733F6-686C-4A0E-B0B2-D63225392DCA}"/>
              </a:ext>
            </a:extLst>
          </p:cNvPr>
          <p:cNvSpPr>
            <a:spLocks noGrp="1"/>
          </p:cNvSpPr>
          <p:nvPr>
            <p:ph type="title"/>
          </p:nvPr>
        </p:nvSpPr>
        <p:spPr>
          <a:xfrm>
            <a:off x="2311147" y="365760"/>
            <a:ext cx="7569706" cy="1288238"/>
          </a:xfrm>
        </p:spPr>
        <p:txBody>
          <a:bodyPr anchor="ctr">
            <a:normAutofit/>
          </a:bodyPr>
          <a:lstStyle/>
          <a:p>
            <a:pPr algn="ctr"/>
            <a:r>
              <a:rPr lang="en-AU" dirty="0"/>
              <a:t>Sponsorship opportunities.</a:t>
            </a:r>
          </a:p>
        </p:txBody>
      </p:sp>
      <p:sp>
        <p:nvSpPr>
          <p:cNvPr id="3" name="Content Placeholder 2">
            <a:extLst>
              <a:ext uri="{FF2B5EF4-FFF2-40B4-BE49-F238E27FC236}">
                <a16:creationId xmlns:a16="http://schemas.microsoft.com/office/drawing/2014/main" id="{F4A4D738-BBDF-4656-93CC-86CD012365D6}"/>
              </a:ext>
            </a:extLst>
          </p:cNvPr>
          <p:cNvSpPr>
            <a:spLocks noGrp="1"/>
          </p:cNvSpPr>
          <p:nvPr>
            <p:ph idx="1"/>
          </p:nvPr>
        </p:nvSpPr>
        <p:spPr>
          <a:xfrm>
            <a:off x="2165569" y="1956816"/>
            <a:ext cx="7860863" cy="4024884"/>
          </a:xfrm>
        </p:spPr>
        <p:txBody>
          <a:bodyPr anchor="t">
            <a:normAutofit fontScale="85000" lnSpcReduction="10000"/>
          </a:bodyPr>
          <a:lstStyle/>
          <a:p>
            <a:r>
              <a:rPr lang="en-AU" sz="2400" dirty="0"/>
              <a:t>Why Sponsor?</a:t>
            </a:r>
          </a:p>
          <a:p>
            <a:r>
              <a:rPr lang="en-AU" sz="1800" dirty="0"/>
              <a:t>Our goal is to provide all of our sponsors with an opportunity to increase your company Brand and business via our many social medial outlets and ground advertising.</a:t>
            </a:r>
          </a:p>
          <a:p>
            <a:r>
              <a:rPr lang="en-AU" sz="1800" dirty="0"/>
              <a:t>We will also be able to network your business with our other sponsorship partners at all of our home games.</a:t>
            </a:r>
          </a:p>
          <a:p>
            <a:r>
              <a:rPr lang="en-AU" sz="1800" dirty="0"/>
              <a:t>Strengthen your band by being associated with a strong leading community club on the Peninsular who attracts families to our games from Hastings, Chelsea, Mornington, Rye and Seaford, the coverage and milage your brand will receive will be beneficial to your business.</a:t>
            </a:r>
          </a:p>
          <a:p>
            <a:r>
              <a:rPr lang="en-AU" sz="1800" dirty="0"/>
              <a:t>All sponsorship attracts a taxable right off and our club has acquired the services of a tax consultant who can assist you prior to you selecting which package best suits your business and cash flow.</a:t>
            </a:r>
          </a:p>
          <a:p>
            <a:r>
              <a:rPr lang="en-AU" sz="1800" dirty="0"/>
              <a:t>The most important reason for sponsorship to our club is the benefits it brings to make our club stay at the forefront and continue to be able to supply the very best facilities so we can involve our local community in our great club, and to provide all our players with the very best opportunity to play our great  sports and learn for our highly qualified coaching staff. </a:t>
            </a:r>
          </a:p>
        </p:txBody>
      </p:sp>
      <p:pic>
        <p:nvPicPr>
          <p:cNvPr id="6" name="Picture 5" descr="A picture containing clipart&#10;&#10;Description automatically generated">
            <a:extLst>
              <a:ext uri="{FF2B5EF4-FFF2-40B4-BE49-F238E27FC236}">
                <a16:creationId xmlns:a16="http://schemas.microsoft.com/office/drawing/2014/main" id="{AE08E334-EE22-4498-BBAB-4474A1D3E6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2944" y="5634109"/>
            <a:ext cx="1034429" cy="1034429"/>
          </a:xfrm>
          <a:prstGeom prst="rect">
            <a:avLst/>
          </a:prstGeom>
        </p:spPr>
      </p:pic>
      <p:pic>
        <p:nvPicPr>
          <p:cNvPr id="7" name="Picture 6" descr="A picture containing clipart&#10;&#10;Description automatically generated">
            <a:extLst>
              <a:ext uri="{FF2B5EF4-FFF2-40B4-BE49-F238E27FC236}">
                <a16:creationId xmlns:a16="http://schemas.microsoft.com/office/drawing/2014/main" id="{BD6305F0-5D79-47AC-ABB9-94E9CA8A24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627" y="213810"/>
            <a:ext cx="1034429" cy="1034429"/>
          </a:xfrm>
          <a:prstGeom prst="rect">
            <a:avLst/>
          </a:prstGeom>
        </p:spPr>
      </p:pic>
    </p:spTree>
    <p:extLst>
      <p:ext uri="{BB962C8B-B14F-4D97-AF65-F5344CB8AC3E}">
        <p14:creationId xmlns:p14="http://schemas.microsoft.com/office/powerpoint/2010/main" val="105764718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827088" y="1641752"/>
            <a:ext cx="3527425" cy="4366936"/>
          </a:xfrm>
        </p:spPr>
        <p:txBody>
          <a:bodyPr vert="horz" lIns="91440" tIns="45720" rIns="91440" bIns="45720" rtlCol="0" anchor="t">
            <a:normAutofit/>
          </a:bodyPr>
          <a:lstStyle/>
          <a:p>
            <a:pPr algn="l"/>
            <a:r>
              <a:rPr lang="en-US" sz="4000" kern="1200" dirty="0">
                <a:solidFill>
                  <a:schemeClr val="tx1"/>
                </a:solidFill>
                <a:latin typeface="+mj-lt"/>
                <a:ea typeface="+mj-ea"/>
                <a:cs typeface="+mj-cs"/>
              </a:rPr>
              <a:t>Sponsorship packages.</a:t>
            </a:r>
            <a:br>
              <a:rPr lang="en-US" sz="4000" kern="1200" dirty="0">
                <a:solidFill>
                  <a:schemeClr val="tx1"/>
                </a:solidFill>
                <a:latin typeface="+mj-lt"/>
                <a:ea typeface="+mj-ea"/>
                <a:cs typeface="+mj-cs"/>
              </a:rPr>
            </a:br>
            <a:r>
              <a:rPr lang="en-US" sz="4000" kern="1200" dirty="0">
                <a:solidFill>
                  <a:schemeClr val="tx1"/>
                </a:solidFill>
                <a:latin typeface="+mj-lt"/>
                <a:ea typeface="+mj-ea"/>
                <a:cs typeface="+mj-cs"/>
              </a:rPr>
              <a:t>Platinum Membership</a:t>
            </a:r>
            <a:br>
              <a:rPr lang="en-US" sz="4000" kern="1200" dirty="0">
                <a:solidFill>
                  <a:schemeClr val="tx1"/>
                </a:solidFill>
                <a:latin typeface="+mj-lt"/>
                <a:ea typeface="+mj-ea"/>
                <a:cs typeface="+mj-cs"/>
              </a:rPr>
            </a:br>
            <a:r>
              <a:rPr lang="en-US" sz="4000" kern="1200" dirty="0">
                <a:solidFill>
                  <a:schemeClr val="tx1"/>
                </a:solidFill>
                <a:latin typeface="+mj-lt"/>
                <a:ea typeface="+mj-ea"/>
                <a:cs typeface="+mj-cs"/>
              </a:rPr>
              <a:t>$15,000</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4354513" y="1024569"/>
            <a:ext cx="6431000" cy="5376231"/>
          </a:xfrm>
        </p:spPr>
        <p:txBody>
          <a:bodyPr vert="horz" lIns="91440" tIns="45720" rIns="91440" bIns="45720" rtlCol="0">
            <a:normAutofit/>
          </a:bodyPr>
          <a:lstStyle/>
          <a:p>
            <a:pPr algn="l"/>
            <a:r>
              <a:rPr lang="en-US" sz="1400" dirty="0">
                <a:solidFill>
                  <a:schemeClr val="tx1">
                    <a:alpha val="80000"/>
                  </a:schemeClr>
                </a:solidFill>
              </a:rPr>
              <a:t>Exclusive use of the title, “ </a:t>
            </a:r>
            <a:r>
              <a:rPr lang="en-US" sz="1400" dirty="0">
                <a:solidFill>
                  <a:srgbClr val="FF0000">
                    <a:alpha val="80000"/>
                  </a:srgbClr>
                </a:solidFill>
              </a:rPr>
              <a:t>Proud Sponsor of The Karingal FNC </a:t>
            </a:r>
            <a:r>
              <a:rPr lang="en-US" sz="1400" dirty="0">
                <a:solidFill>
                  <a:schemeClr val="tx1">
                    <a:alpha val="80000"/>
                  </a:schemeClr>
                </a:solidFill>
              </a:rPr>
              <a:t>“ For the 2022 season.</a:t>
            </a:r>
          </a:p>
          <a:p>
            <a:pPr indent="-228600" algn="l">
              <a:buFont typeface="Arial" panose="020B0604020202020204" pitchFamily="34" charset="0"/>
              <a:buChar char="•"/>
            </a:pPr>
            <a:r>
              <a:rPr lang="en-US" sz="1400" dirty="0">
                <a:solidFill>
                  <a:schemeClr val="tx1">
                    <a:alpha val="80000"/>
                  </a:schemeClr>
                </a:solidFill>
              </a:rPr>
              <a:t>Naming rights to one home game the first 9 sponsors will receive a game day run through banner to promote their business.</a:t>
            </a:r>
          </a:p>
          <a:p>
            <a:pPr indent="-228600" algn="l">
              <a:buFont typeface="Arial" panose="020B0604020202020204" pitchFamily="34" charset="0"/>
              <a:buChar char="•"/>
            </a:pPr>
            <a:r>
              <a:rPr lang="en-US" sz="1400" dirty="0">
                <a:solidFill>
                  <a:schemeClr val="tx1">
                    <a:alpha val="80000"/>
                  </a:schemeClr>
                </a:solidFill>
              </a:rPr>
              <a:t>4 Fence ground signs, 1 placed at the front of the clubrooms for     maximum exposure, 3 others to be placed around the ground.</a:t>
            </a:r>
          </a:p>
          <a:p>
            <a:pPr indent="-228600" algn="l">
              <a:buFont typeface="Arial" panose="020B0604020202020204" pitchFamily="34" charset="0"/>
              <a:buChar char="•"/>
            </a:pPr>
            <a:r>
              <a:rPr lang="en-US" sz="1400" dirty="0">
                <a:solidFill>
                  <a:schemeClr val="tx1">
                    <a:alpha val="80000"/>
                  </a:schemeClr>
                </a:solidFill>
              </a:rPr>
              <a:t>300 A5 Single sided flyers to be displayed in our club rooms on your selected game day.</a:t>
            </a:r>
          </a:p>
          <a:p>
            <a:pPr indent="-228600" algn="l">
              <a:buFont typeface="Arial" panose="020B0604020202020204" pitchFamily="34" charset="0"/>
              <a:buChar char="•"/>
            </a:pPr>
            <a:r>
              <a:rPr lang="en-US" sz="1400" dirty="0">
                <a:solidFill>
                  <a:schemeClr val="tx1">
                    <a:alpha val="80000"/>
                  </a:schemeClr>
                </a:solidFill>
              </a:rPr>
              <a:t>Your company logo on display on all our social pages, Facebook, Instagram, twitter and onto our web site.</a:t>
            </a:r>
          </a:p>
          <a:p>
            <a:pPr indent="-228600" algn="l">
              <a:buFont typeface="Arial" panose="020B0604020202020204" pitchFamily="34" charset="0"/>
              <a:buChar char="•"/>
            </a:pPr>
            <a:r>
              <a:rPr lang="en-US" sz="1400" dirty="0">
                <a:solidFill>
                  <a:schemeClr val="tx1">
                    <a:alpha val="80000"/>
                  </a:schemeClr>
                </a:solidFill>
              </a:rPr>
              <a:t>Your logo will also be placed inside our club rooms on our TV digital display throughout home games.</a:t>
            </a:r>
          </a:p>
          <a:p>
            <a:pPr indent="-228600" algn="l">
              <a:buFont typeface="Arial" panose="020B0604020202020204" pitchFamily="34" charset="0"/>
              <a:buChar char="•"/>
            </a:pPr>
            <a:r>
              <a:rPr lang="en-US" sz="1400" dirty="0">
                <a:solidFill>
                  <a:schemeClr val="tx1">
                    <a:alpha val="80000"/>
                  </a:schemeClr>
                </a:solidFill>
              </a:rPr>
              <a:t>Complimentary tickets (6) to our Presidents Luncheon, where you will be introduced to our guests.</a:t>
            </a:r>
          </a:p>
          <a:p>
            <a:pPr indent="-228600" algn="l">
              <a:buFont typeface="Arial" panose="020B0604020202020204" pitchFamily="34" charset="0"/>
              <a:buChar char="•"/>
            </a:pPr>
            <a:r>
              <a:rPr lang="en-US" sz="1400" dirty="0">
                <a:solidFill>
                  <a:schemeClr val="tx1">
                    <a:alpha val="80000"/>
                  </a:schemeClr>
                </a:solidFill>
              </a:rPr>
              <a:t>Club 44 Membership card for the 2022 season.</a:t>
            </a:r>
          </a:p>
          <a:p>
            <a:pPr indent="-228600" algn="l">
              <a:buFont typeface="Arial" panose="020B0604020202020204" pitchFamily="34" charset="0"/>
              <a:buChar char="•"/>
            </a:pPr>
            <a:r>
              <a:rPr lang="en-US" sz="1400" dirty="0">
                <a:solidFill>
                  <a:schemeClr val="tx1">
                    <a:alpha val="80000"/>
                  </a:schemeClr>
                </a:solidFill>
              </a:rPr>
              <a:t>Entry into the players rooms for 2 games for the coach's pregame address. ( to be booked in prior to round 1) </a:t>
            </a:r>
          </a:p>
          <a:p>
            <a:pPr indent="-228600" algn="l">
              <a:buFont typeface="Arial" panose="020B0604020202020204" pitchFamily="34" charset="0"/>
              <a:buChar char="•"/>
            </a:pPr>
            <a:r>
              <a:rPr lang="en-US" sz="1400" dirty="0">
                <a:solidFill>
                  <a:schemeClr val="tx1">
                    <a:alpha val="80000"/>
                  </a:schemeClr>
                </a:solidFill>
              </a:rPr>
              <a:t>Welcome pack including 6 membership tickets. </a:t>
            </a:r>
          </a:p>
          <a:p>
            <a:pPr indent="-228600" algn="l">
              <a:buFont typeface="Arial" panose="020B0604020202020204" pitchFamily="34" charset="0"/>
              <a:buChar char="•"/>
            </a:pPr>
            <a:r>
              <a:rPr lang="en-US" sz="1400" dirty="0">
                <a:solidFill>
                  <a:schemeClr val="tx1">
                    <a:alpha val="80000"/>
                  </a:schemeClr>
                </a:solidFill>
              </a:rPr>
              <a:t>Your company logo onto our club Polo shirt sleeve.</a:t>
            </a:r>
          </a:p>
          <a:p>
            <a:pPr indent="-228600" algn="l">
              <a:buFont typeface="Arial" panose="020B0604020202020204" pitchFamily="34" charset="0"/>
              <a:buChar char="•"/>
            </a:pPr>
            <a:r>
              <a:rPr lang="en-US" sz="1400" dirty="0">
                <a:solidFill>
                  <a:schemeClr val="tx1">
                    <a:alpha val="80000"/>
                  </a:schemeClr>
                </a:solidFill>
              </a:rPr>
              <a:t>Framed A3 Sponsor Certificate</a:t>
            </a:r>
          </a:p>
          <a:p>
            <a:pPr indent="-228600" algn="l">
              <a:buFont typeface="Arial" panose="020B0604020202020204" pitchFamily="34" charset="0"/>
              <a:buChar char="•"/>
            </a:pPr>
            <a:endParaRPr lang="en-US" sz="1400" dirty="0">
              <a:solidFill>
                <a:schemeClr val="tx1">
                  <a:alpha val="80000"/>
                </a:schemeClr>
              </a:solidFill>
            </a:endParaRPr>
          </a:p>
          <a:p>
            <a:pPr indent="-228600" algn="l">
              <a:buFont typeface="Arial" panose="020B0604020202020204" pitchFamily="34" charset="0"/>
              <a:buChar char="•"/>
            </a:pPr>
            <a:endParaRPr lang="en-US" sz="1400" dirty="0">
              <a:solidFill>
                <a:schemeClr val="tx1">
                  <a:alpha val="80000"/>
                </a:schemeClr>
              </a:solidFill>
            </a:endParaRPr>
          </a:p>
          <a:p>
            <a:pPr indent="-228600" algn="l">
              <a:buFont typeface="Arial" panose="020B0604020202020204" pitchFamily="34" charset="0"/>
              <a:buChar char="•"/>
            </a:pPr>
            <a:endParaRPr lang="en-US" sz="1400" dirty="0">
              <a:solidFill>
                <a:schemeClr val="tx1">
                  <a:alpha val="80000"/>
                </a:schemeClr>
              </a:solidFill>
            </a:endParaRPr>
          </a:p>
          <a:p>
            <a:pPr indent="-228600" algn="l">
              <a:buFont typeface="Arial" panose="020B0604020202020204" pitchFamily="34" charset="0"/>
              <a:buChar char="•"/>
            </a:pPr>
            <a:endParaRPr lang="en-US" sz="1400" dirty="0">
              <a:solidFill>
                <a:schemeClr val="tx1">
                  <a:alpha val="80000"/>
                </a:schemeClr>
              </a:solidFill>
            </a:endParaRPr>
          </a:p>
          <a:p>
            <a:pPr indent="-228600" algn="l">
              <a:buFont typeface="Arial" panose="020B0604020202020204" pitchFamily="34" charset="0"/>
              <a:buChar char="•"/>
            </a:pPr>
            <a:endParaRPr lang="en-US" sz="1400" dirty="0">
              <a:solidFill>
                <a:schemeClr val="tx1">
                  <a:alpha val="80000"/>
                </a:schemeClr>
              </a:solidFill>
            </a:endParaRPr>
          </a:p>
          <a:p>
            <a:pPr indent="-228600" algn="l">
              <a:buFont typeface="Arial" panose="020B0604020202020204" pitchFamily="34" charset="0"/>
              <a:buChar char="•"/>
            </a:pPr>
            <a:endParaRPr lang="en-US" sz="1000" dirty="0">
              <a:solidFill>
                <a:schemeClr val="tx1">
                  <a:alpha val="80000"/>
                </a:schemeClr>
              </a:solidFill>
            </a:endParaRPr>
          </a:p>
          <a:p>
            <a:pPr indent="-228600" algn="l">
              <a:buFont typeface="Arial" panose="020B0604020202020204" pitchFamily="34" charset="0"/>
              <a:buChar char="•"/>
            </a:pPr>
            <a:endParaRPr lang="en-US" sz="1000" dirty="0">
              <a:solidFill>
                <a:schemeClr val="tx1">
                  <a:alpha val="80000"/>
                </a:schemeClr>
              </a:solidFill>
            </a:endParaRPr>
          </a:p>
          <a:p>
            <a:pPr indent="-228600" algn="l">
              <a:buFont typeface="Arial" panose="020B0604020202020204" pitchFamily="34" charset="0"/>
              <a:buChar char="•"/>
            </a:pPr>
            <a:endParaRPr lang="en-US" sz="1000" dirty="0">
              <a:solidFill>
                <a:schemeClr val="tx1">
                  <a:alpha val="80000"/>
                </a:schemeClr>
              </a:solidFill>
            </a:endParaRPr>
          </a:p>
          <a:p>
            <a:pPr indent="-228600" algn="l">
              <a:buFont typeface="Arial" panose="020B0604020202020204" pitchFamily="34" charset="0"/>
              <a:buChar char="•"/>
            </a:pPr>
            <a:endParaRPr lang="en-US" sz="1000" dirty="0">
              <a:solidFill>
                <a:schemeClr val="tx1">
                  <a:alpha val="80000"/>
                </a:schemeClr>
              </a:solidFill>
            </a:endParaRPr>
          </a:p>
          <a:p>
            <a:pPr indent="-228600" algn="l">
              <a:buFont typeface="Arial" panose="020B0604020202020204" pitchFamily="34" charset="0"/>
              <a:buChar char="•"/>
            </a:pPr>
            <a:endParaRPr lang="en-US" sz="1000" dirty="0">
              <a:solidFill>
                <a:schemeClr val="tx1">
                  <a:alpha val="80000"/>
                </a:schemeClr>
              </a:solidFill>
            </a:endParaRPr>
          </a:p>
        </p:txBody>
      </p:sp>
      <p:grpSp>
        <p:nvGrpSpPr>
          <p:cNvPr id="57" name="Group 56">
            <a:extLst>
              <a:ext uri="{FF2B5EF4-FFF2-40B4-BE49-F238E27FC236}">
                <a16:creationId xmlns:a16="http://schemas.microsoft.com/office/drawing/2014/main" id="{4728F330-19FB-4D39-BD0F-53032ABFEB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79015" y="0"/>
            <a:ext cx="712985" cy="6858000"/>
            <a:chOff x="11479015" y="0"/>
            <a:chExt cx="712985" cy="6858000"/>
          </a:xfrm>
          <a:effectLst>
            <a:outerShdw blurRad="381000" dist="152400" dir="10800000" algn="ctr" rotWithShape="0">
              <a:schemeClr val="bg1">
                <a:alpha val="10000"/>
              </a:schemeClr>
            </a:outerShdw>
          </a:effectLst>
        </p:grpSpPr>
        <p:sp>
          <p:nvSpPr>
            <p:cNvPr id="58" name="Freeform: Shape 57">
              <a:extLst>
                <a:ext uri="{FF2B5EF4-FFF2-40B4-BE49-F238E27FC236}">
                  <a16:creationId xmlns:a16="http://schemas.microsoft.com/office/drawing/2014/main" id="{30220D63-6F38-42F9-8AAD-3B1363A4F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8" y="0"/>
              <a:ext cx="712982" cy="6858000"/>
            </a:xfrm>
            <a:custGeom>
              <a:avLst/>
              <a:gdLst>
                <a:gd name="connsiteX0" fmla="*/ 280560 w 712982"/>
                <a:gd name="connsiteY0" fmla="*/ 0 h 6858000"/>
                <a:gd name="connsiteX1" fmla="*/ 712982 w 712982"/>
                <a:gd name="connsiteY1" fmla="*/ 0 h 6858000"/>
                <a:gd name="connsiteX2" fmla="*/ 712982 w 712982"/>
                <a:gd name="connsiteY2" fmla="*/ 6858000 h 6858000"/>
                <a:gd name="connsiteX3" fmla="*/ 372527 w 712982"/>
                <a:gd name="connsiteY3" fmla="*/ 6858000 h 6858000"/>
                <a:gd name="connsiteX4" fmla="*/ 372901 w 712982"/>
                <a:gd name="connsiteY4" fmla="*/ 6835810 h 6858000"/>
                <a:gd name="connsiteX5" fmla="*/ 363017 w 712982"/>
                <a:gd name="connsiteY5" fmla="*/ 6518145 h 6858000"/>
                <a:gd name="connsiteX6" fmla="*/ 310498 w 712982"/>
                <a:gd name="connsiteY6" fmla="*/ 6393936 h 6858000"/>
                <a:gd name="connsiteX7" fmla="*/ 305420 w 712982"/>
                <a:gd name="connsiteY7" fmla="*/ 6355564 h 6858000"/>
                <a:gd name="connsiteX8" fmla="*/ 311030 w 712982"/>
                <a:gd name="connsiteY8" fmla="*/ 6267729 h 6858000"/>
                <a:gd name="connsiteX9" fmla="*/ 281440 w 712982"/>
                <a:gd name="connsiteY9" fmla="*/ 6090959 h 6858000"/>
                <a:gd name="connsiteX10" fmla="*/ 258928 w 712982"/>
                <a:gd name="connsiteY10" fmla="*/ 6026981 h 6858000"/>
                <a:gd name="connsiteX11" fmla="*/ 245105 w 712982"/>
                <a:gd name="connsiteY11" fmla="*/ 5991615 h 6858000"/>
                <a:gd name="connsiteX12" fmla="*/ 197441 w 712982"/>
                <a:gd name="connsiteY12" fmla="*/ 5807458 h 6858000"/>
                <a:gd name="connsiteX13" fmla="*/ 159115 w 712982"/>
                <a:gd name="connsiteY13" fmla="*/ 5727356 h 6858000"/>
                <a:gd name="connsiteX14" fmla="*/ 152306 w 712982"/>
                <a:gd name="connsiteY14" fmla="*/ 5705270 h 6858000"/>
                <a:gd name="connsiteX15" fmla="*/ 150939 w 712982"/>
                <a:gd name="connsiteY15" fmla="*/ 5580441 h 6858000"/>
                <a:gd name="connsiteX16" fmla="*/ 187956 w 712982"/>
                <a:gd name="connsiteY16" fmla="*/ 5482729 h 6858000"/>
                <a:gd name="connsiteX17" fmla="*/ 201902 w 712982"/>
                <a:gd name="connsiteY17" fmla="*/ 5463053 h 6858000"/>
                <a:gd name="connsiteX18" fmla="*/ 168174 w 712982"/>
                <a:gd name="connsiteY18" fmla="*/ 5205662 h 6858000"/>
                <a:gd name="connsiteX19" fmla="*/ 157186 w 712982"/>
                <a:gd name="connsiteY19" fmla="*/ 5166766 h 6858000"/>
                <a:gd name="connsiteX20" fmla="*/ 163999 w 712982"/>
                <a:gd name="connsiteY20" fmla="*/ 4972256 h 6858000"/>
                <a:gd name="connsiteX21" fmla="*/ 163388 w 712982"/>
                <a:gd name="connsiteY21" fmla="*/ 4915833 h 6858000"/>
                <a:gd name="connsiteX22" fmla="*/ 166361 w 712982"/>
                <a:gd name="connsiteY22" fmla="*/ 4712964 h 6858000"/>
                <a:gd name="connsiteX23" fmla="*/ 140122 w 712982"/>
                <a:gd name="connsiteY23" fmla="*/ 4687152 h 6858000"/>
                <a:gd name="connsiteX24" fmla="*/ 73058 w 712982"/>
                <a:gd name="connsiteY24" fmla="*/ 4611951 h 6858000"/>
                <a:gd name="connsiteX25" fmla="*/ 3979 w 712982"/>
                <a:gd name="connsiteY25" fmla="*/ 4456771 h 6858000"/>
                <a:gd name="connsiteX26" fmla="*/ 2091 w 712982"/>
                <a:gd name="connsiteY26" fmla="*/ 4412781 h 6858000"/>
                <a:gd name="connsiteX27" fmla="*/ 75905 w 712982"/>
                <a:gd name="connsiteY27" fmla="*/ 4292897 h 6858000"/>
                <a:gd name="connsiteX28" fmla="*/ 104434 w 712982"/>
                <a:gd name="connsiteY28" fmla="*/ 4235333 h 6858000"/>
                <a:gd name="connsiteX29" fmla="*/ 151065 w 712982"/>
                <a:gd name="connsiteY29" fmla="*/ 4075686 h 6858000"/>
                <a:gd name="connsiteX30" fmla="*/ 161243 w 712982"/>
                <a:gd name="connsiteY30" fmla="*/ 4061695 h 6858000"/>
                <a:gd name="connsiteX31" fmla="*/ 286285 w 712982"/>
                <a:gd name="connsiteY31" fmla="*/ 3933862 h 6858000"/>
                <a:gd name="connsiteX32" fmla="*/ 306926 w 712982"/>
                <a:gd name="connsiteY32" fmla="*/ 3905847 h 6858000"/>
                <a:gd name="connsiteX33" fmla="*/ 340015 w 712982"/>
                <a:gd name="connsiteY33" fmla="*/ 3871199 h 6858000"/>
                <a:gd name="connsiteX34" fmla="*/ 400111 w 712982"/>
                <a:gd name="connsiteY34" fmla="*/ 3767743 h 6858000"/>
                <a:gd name="connsiteX35" fmla="*/ 409694 w 712982"/>
                <a:gd name="connsiteY35" fmla="*/ 3646690 h 6858000"/>
                <a:gd name="connsiteX36" fmla="*/ 428447 w 712982"/>
                <a:gd name="connsiteY36" fmla="*/ 3499752 h 6858000"/>
                <a:gd name="connsiteX37" fmla="*/ 445033 w 712982"/>
                <a:gd name="connsiteY37" fmla="*/ 3437349 h 6858000"/>
                <a:gd name="connsiteX38" fmla="*/ 471431 w 712982"/>
                <a:gd name="connsiteY38" fmla="*/ 3272018 h 6858000"/>
                <a:gd name="connsiteX39" fmla="*/ 495919 w 712982"/>
                <a:gd name="connsiteY39" fmla="*/ 3153432 h 6858000"/>
                <a:gd name="connsiteX40" fmla="*/ 499541 w 712982"/>
                <a:gd name="connsiteY40" fmla="*/ 2985907 h 6858000"/>
                <a:gd name="connsiteX41" fmla="*/ 491640 w 712982"/>
                <a:gd name="connsiteY41" fmla="*/ 2905697 h 6858000"/>
                <a:gd name="connsiteX42" fmla="*/ 586592 w 712982"/>
                <a:gd name="connsiteY42" fmla="*/ 2746325 h 6858000"/>
                <a:gd name="connsiteX43" fmla="*/ 647211 w 712982"/>
                <a:gd name="connsiteY43" fmla="*/ 2620857 h 6858000"/>
                <a:gd name="connsiteX44" fmla="*/ 598120 w 712982"/>
                <a:gd name="connsiteY44" fmla="*/ 2501248 h 6858000"/>
                <a:gd name="connsiteX45" fmla="*/ 560897 w 712982"/>
                <a:gd name="connsiteY45" fmla="*/ 2471368 h 6858000"/>
                <a:gd name="connsiteX46" fmla="*/ 506928 w 712982"/>
                <a:gd name="connsiteY46" fmla="*/ 2272389 h 6858000"/>
                <a:gd name="connsiteX47" fmla="*/ 474122 w 712982"/>
                <a:gd name="connsiteY47" fmla="*/ 1983284 h 6858000"/>
                <a:gd name="connsiteX48" fmla="*/ 349180 w 712982"/>
                <a:gd name="connsiteY48" fmla="*/ 1510207 h 6858000"/>
                <a:gd name="connsiteX49" fmla="*/ 306451 w 712982"/>
                <a:gd name="connsiteY49" fmla="*/ 1430003 h 6858000"/>
                <a:gd name="connsiteX50" fmla="*/ 287747 w 712982"/>
                <a:gd name="connsiteY50" fmla="*/ 1336633 h 6858000"/>
                <a:gd name="connsiteX51" fmla="*/ 304326 w 712982"/>
                <a:gd name="connsiteY51" fmla="*/ 1298229 h 6858000"/>
                <a:gd name="connsiteX52" fmla="*/ 317671 w 712982"/>
                <a:gd name="connsiteY52" fmla="*/ 1136667 h 6858000"/>
                <a:gd name="connsiteX53" fmla="*/ 314959 w 712982"/>
                <a:gd name="connsiteY53" fmla="*/ 1106522 h 6858000"/>
                <a:gd name="connsiteX54" fmla="*/ 290675 w 712982"/>
                <a:gd name="connsiteY54" fmla="*/ 1004980 h 6858000"/>
                <a:gd name="connsiteX55" fmla="*/ 272712 w 712982"/>
                <a:gd name="connsiteY55" fmla="*/ 910357 h 6858000"/>
                <a:gd name="connsiteX56" fmla="*/ 270963 w 712982"/>
                <a:gd name="connsiteY56" fmla="*/ 667028 h 6858000"/>
                <a:gd name="connsiteX57" fmla="*/ 244986 w 712982"/>
                <a:gd name="connsiteY57" fmla="*/ 483131 h 6858000"/>
                <a:gd name="connsiteX58" fmla="*/ 241465 w 712982"/>
                <a:gd name="connsiteY58" fmla="*/ 397465 h 6858000"/>
                <a:gd name="connsiteX59" fmla="*/ 244890 w 712982"/>
                <a:gd name="connsiteY59" fmla="*/ 348507 h 6858000"/>
                <a:gd name="connsiteX60" fmla="*/ 293439 w 712982"/>
                <a:gd name="connsiteY60" fmla="*/ 233141 h 6858000"/>
                <a:gd name="connsiteX61" fmla="*/ 300513 w 712982"/>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2" h="6858000">
                  <a:moveTo>
                    <a:pt x="280560" y="0"/>
                  </a:moveTo>
                  <a:lnTo>
                    <a:pt x="712982" y="0"/>
                  </a:lnTo>
                  <a:lnTo>
                    <a:pt x="712982"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9" name="Freeform: Shape 58">
              <a:extLst>
                <a:ext uri="{FF2B5EF4-FFF2-40B4-BE49-F238E27FC236}">
                  <a16:creationId xmlns:a16="http://schemas.microsoft.com/office/drawing/2014/main" id="{97B054CB-4DA3-4EDD-B196-A5DDD1E4E6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5" y="0"/>
              <a:ext cx="712985" cy="6858000"/>
            </a:xfrm>
            <a:custGeom>
              <a:avLst/>
              <a:gdLst>
                <a:gd name="connsiteX0" fmla="*/ 280560 w 712985"/>
                <a:gd name="connsiteY0" fmla="*/ 0 h 6858000"/>
                <a:gd name="connsiteX1" fmla="*/ 712985 w 712985"/>
                <a:gd name="connsiteY1" fmla="*/ 0 h 6858000"/>
                <a:gd name="connsiteX2" fmla="*/ 712985 w 712985"/>
                <a:gd name="connsiteY2" fmla="*/ 6858000 h 6858000"/>
                <a:gd name="connsiteX3" fmla="*/ 372527 w 712985"/>
                <a:gd name="connsiteY3" fmla="*/ 6858000 h 6858000"/>
                <a:gd name="connsiteX4" fmla="*/ 372901 w 712985"/>
                <a:gd name="connsiteY4" fmla="*/ 6835810 h 6858000"/>
                <a:gd name="connsiteX5" fmla="*/ 363017 w 712985"/>
                <a:gd name="connsiteY5" fmla="*/ 6518145 h 6858000"/>
                <a:gd name="connsiteX6" fmla="*/ 310498 w 712985"/>
                <a:gd name="connsiteY6" fmla="*/ 6393936 h 6858000"/>
                <a:gd name="connsiteX7" fmla="*/ 305420 w 712985"/>
                <a:gd name="connsiteY7" fmla="*/ 6355564 h 6858000"/>
                <a:gd name="connsiteX8" fmla="*/ 311030 w 712985"/>
                <a:gd name="connsiteY8" fmla="*/ 6267729 h 6858000"/>
                <a:gd name="connsiteX9" fmla="*/ 281440 w 712985"/>
                <a:gd name="connsiteY9" fmla="*/ 6090959 h 6858000"/>
                <a:gd name="connsiteX10" fmla="*/ 258928 w 712985"/>
                <a:gd name="connsiteY10" fmla="*/ 6026981 h 6858000"/>
                <a:gd name="connsiteX11" fmla="*/ 245105 w 712985"/>
                <a:gd name="connsiteY11" fmla="*/ 5991615 h 6858000"/>
                <a:gd name="connsiteX12" fmla="*/ 197441 w 712985"/>
                <a:gd name="connsiteY12" fmla="*/ 5807458 h 6858000"/>
                <a:gd name="connsiteX13" fmla="*/ 159115 w 712985"/>
                <a:gd name="connsiteY13" fmla="*/ 5727356 h 6858000"/>
                <a:gd name="connsiteX14" fmla="*/ 152306 w 712985"/>
                <a:gd name="connsiteY14" fmla="*/ 5705270 h 6858000"/>
                <a:gd name="connsiteX15" fmla="*/ 150939 w 712985"/>
                <a:gd name="connsiteY15" fmla="*/ 5580441 h 6858000"/>
                <a:gd name="connsiteX16" fmla="*/ 187956 w 712985"/>
                <a:gd name="connsiteY16" fmla="*/ 5482729 h 6858000"/>
                <a:gd name="connsiteX17" fmla="*/ 201902 w 712985"/>
                <a:gd name="connsiteY17" fmla="*/ 5463053 h 6858000"/>
                <a:gd name="connsiteX18" fmla="*/ 168174 w 712985"/>
                <a:gd name="connsiteY18" fmla="*/ 5205662 h 6858000"/>
                <a:gd name="connsiteX19" fmla="*/ 157186 w 712985"/>
                <a:gd name="connsiteY19" fmla="*/ 5166766 h 6858000"/>
                <a:gd name="connsiteX20" fmla="*/ 163999 w 712985"/>
                <a:gd name="connsiteY20" fmla="*/ 4972256 h 6858000"/>
                <a:gd name="connsiteX21" fmla="*/ 163388 w 712985"/>
                <a:gd name="connsiteY21" fmla="*/ 4915833 h 6858000"/>
                <a:gd name="connsiteX22" fmla="*/ 166361 w 712985"/>
                <a:gd name="connsiteY22" fmla="*/ 4712964 h 6858000"/>
                <a:gd name="connsiteX23" fmla="*/ 140122 w 712985"/>
                <a:gd name="connsiteY23" fmla="*/ 4687152 h 6858000"/>
                <a:gd name="connsiteX24" fmla="*/ 73058 w 712985"/>
                <a:gd name="connsiteY24" fmla="*/ 4611951 h 6858000"/>
                <a:gd name="connsiteX25" fmla="*/ 3979 w 712985"/>
                <a:gd name="connsiteY25" fmla="*/ 4456771 h 6858000"/>
                <a:gd name="connsiteX26" fmla="*/ 2091 w 712985"/>
                <a:gd name="connsiteY26" fmla="*/ 4412781 h 6858000"/>
                <a:gd name="connsiteX27" fmla="*/ 75905 w 712985"/>
                <a:gd name="connsiteY27" fmla="*/ 4292897 h 6858000"/>
                <a:gd name="connsiteX28" fmla="*/ 104434 w 712985"/>
                <a:gd name="connsiteY28" fmla="*/ 4235333 h 6858000"/>
                <a:gd name="connsiteX29" fmla="*/ 151065 w 712985"/>
                <a:gd name="connsiteY29" fmla="*/ 4075686 h 6858000"/>
                <a:gd name="connsiteX30" fmla="*/ 161243 w 712985"/>
                <a:gd name="connsiteY30" fmla="*/ 4061695 h 6858000"/>
                <a:gd name="connsiteX31" fmla="*/ 286285 w 712985"/>
                <a:gd name="connsiteY31" fmla="*/ 3933862 h 6858000"/>
                <a:gd name="connsiteX32" fmla="*/ 306926 w 712985"/>
                <a:gd name="connsiteY32" fmla="*/ 3905847 h 6858000"/>
                <a:gd name="connsiteX33" fmla="*/ 340015 w 712985"/>
                <a:gd name="connsiteY33" fmla="*/ 3871199 h 6858000"/>
                <a:gd name="connsiteX34" fmla="*/ 400111 w 712985"/>
                <a:gd name="connsiteY34" fmla="*/ 3767743 h 6858000"/>
                <a:gd name="connsiteX35" fmla="*/ 409694 w 712985"/>
                <a:gd name="connsiteY35" fmla="*/ 3646690 h 6858000"/>
                <a:gd name="connsiteX36" fmla="*/ 428447 w 712985"/>
                <a:gd name="connsiteY36" fmla="*/ 3499752 h 6858000"/>
                <a:gd name="connsiteX37" fmla="*/ 445033 w 712985"/>
                <a:gd name="connsiteY37" fmla="*/ 3437349 h 6858000"/>
                <a:gd name="connsiteX38" fmla="*/ 471431 w 712985"/>
                <a:gd name="connsiteY38" fmla="*/ 3272018 h 6858000"/>
                <a:gd name="connsiteX39" fmla="*/ 495919 w 712985"/>
                <a:gd name="connsiteY39" fmla="*/ 3153432 h 6858000"/>
                <a:gd name="connsiteX40" fmla="*/ 499541 w 712985"/>
                <a:gd name="connsiteY40" fmla="*/ 2985907 h 6858000"/>
                <a:gd name="connsiteX41" fmla="*/ 491640 w 712985"/>
                <a:gd name="connsiteY41" fmla="*/ 2905697 h 6858000"/>
                <a:gd name="connsiteX42" fmla="*/ 586592 w 712985"/>
                <a:gd name="connsiteY42" fmla="*/ 2746325 h 6858000"/>
                <a:gd name="connsiteX43" fmla="*/ 647211 w 712985"/>
                <a:gd name="connsiteY43" fmla="*/ 2620857 h 6858000"/>
                <a:gd name="connsiteX44" fmla="*/ 598120 w 712985"/>
                <a:gd name="connsiteY44" fmla="*/ 2501248 h 6858000"/>
                <a:gd name="connsiteX45" fmla="*/ 560897 w 712985"/>
                <a:gd name="connsiteY45" fmla="*/ 2471368 h 6858000"/>
                <a:gd name="connsiteX46" fmla="*/ 506928 w 712985"/>
                <a:gd name="connsiteY46" fmla="*/ 2272389 h 6858000"/>
                <a:gd name="connsiteX47" fmla="*/ 474122 w 712985"/>
                <a:gd name="connsiteY47" fmla="*/ 1983284 h 6858000"/>
                <a:gd name="connsiteX48" fmla="*/ 349180 w 712985"/>
                <a:gd name="connsiteY48" fmla="*/ 1510207 h 6858000"/>
                <a:gd name="connsiteX49" fmla="*/ 306451 w 712985"/>
                <a:gd name="connsiteY49" fmla="*/ 1430003 h 6858000"/>
                <a:gd name="connsiteX50" fmla="*/ 287747 w 712985"/>
                <a:gd name="connsiteY50" fmla="*/ 1336633 h 6858000"/>
                <a:gd name="connsiteX51" fmla="*/ 304326 w 712985"/>
                <a:gd name="connsiteY51" fmla="*/ 1298229 h 6858000"/>
                <a:gd name="connsiteX52" fmla="*/ 317671 w 712985"/>
                <a:gd name="connsiteY52" fmla="*/ 1136667 h 6858000"/>
                <a:gd name="connsiteX53" fmla="*/ 314959 w 712985"/>
                <a:gd name="connsiteY53" fmla="*/ 1106522 h 6858000"/>
                <a:gd name="connsiteX54" fmla="*/ 290675 w 712985"/>
                <a:gd name="connsiteY54" fmla="*/ 1004980 h 6858000"/>
                <a:gd name="connsiteX55" fmla="*/ 272712 w 712985"/>
                <a:gd name="connsiteY55" fmla="*/ 910357 h 6858000"/>
                <a:gd name="connsiteX56" fmla="*/ 270963 w 712985"/>
                <a:gd name="connsiteY56" fmla="*/ 667028 h 6858000"/>
                <a:gd name="connsiteX57" fmla="*/ 244986 w 712985"/>
                <a:gd name="connsiteY57" fmla="*/ 483131 h 6858000"/>
                <a:gd name="connsiteX58" fmla="*/ 241465 w 712985"/>
                <a:gd name="connsiteY58" fmla="*/ 397465 h 6858000"/>
                <a:gd name="connsiteX59" fmla="*/ 244890 w 712985"/>
                <a:gd name="connsiteY59" fmla="*/ 348507 h 6858000"/>
                <a:gd name="connsiteX60" fmla="*/ 293439 w 712985"/>
                <a:gd name="connsiteY60" fmla="*/ 233141 h 6858000"/>
                <a:gd name="connsiteX61" fmla="*/ 300513 w 712985"/>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5" h="6858000">
                  <a:moveTo>
                    <a:pt x="280560" y="0"/>
                  </a:moveTo>
                  <a:lnTo>
                    <a:pt x="712985" y="0"/>
                  </a:lnTo>
                  <a:lnTo>
                    <a:pt x="712985"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blipFill>
              <a:blip r:embed="rId2">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pic>
        <p:nvPicPr>
          <p:cNvPr id="8" name="Picture 7" descr="A picture containing clipart&#10;&#10;Description automatically generated">
            <a:extLst>
              <a:ext uri="{FF2B5EF4-FFF2-40B4-BE49-F238E27FC236}">
                <a16:creationId xmlns:a16="http://schemas.microsoft.com/office/drawing/2014/main" id="{FE77D0FD-FC82-4A89-8A41-3B7888D7F6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613" y="215211"/>
            <a:ext cx="1034429" cy="1034429"/>
          </a:xfrm>
          <a:prstGeom prst="rect">
            <a:avLst/>
          </a:prstGeom>
        </p:spPr>
      </p:pic>
      <p:pic>
        <p:nvPicPr>
          <p:cNvPr id="11" name="Picture 10" descr="A picture containing clipart&#10;&#10;Description automatically generated">
            <a:extLst>
              <a:ext uri="{FF2B5EF4-FFF2-40B4-BE49-F238E27FC236}">
                <a16:creationId xmlns:a16="http://schemas.microsoft.com/office/drawing/2014/main" id="{CBE6FD85-652D-4B4A-B8A0-9E8B3C434C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97835" y="5594971"/>
            <a:ext cx="1034429" cy="1034429"/>
          </a:xfrm>
          <a:prstGeom prst="rect">
            <a:avLst/>
          </a:prstGeom>
        </p:spPr>
      </p:pic>
    </p:spTree>
    <p:extLst>
      <p:ext uri="{BB962C8B-B14F-4D97-AF65-F5344CB8AC3E}">
        <p14:creationId xmlns:p14="http://schemas.microsoft.com/office/powerpoint/2010/main" val="10098272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728662" y="638849"/>
            <a:ext cx="5367337" cy="2509837"/>
          </a:xfrm>
        </p:spPr>
        <p:txBody>
          <a:bodyPr vert="horz" lIns="91440" tIns="45720" rIns="91440" bIns="45720" rtlCol="0">
            <a:normAutofit/>
          </a:bodyPr>
          <a:lstStyle/>
          <a:p>
            <a:pPr algn="l"/>
            <a:r>
              <a:rPr lang="en-US" sz="4300" kern="1200" dirty="0">
                <a:solidFill>
                  <a:schemeClr val="bg1"/>
                </a:solidFill>
                <a:latin typeface="+mj-lt"/>
                <a:ea typeface="+mj-ea"/>
                <a:cs typeface="+mj-cs"/>
              </a:rPr>
              <a:t>Sponsorship packages.</a:t>
            </a:r>
            <a:br>
              <a:rPr lang="en-US" sz="4300" kern="1200" dirty="0">
                <a:solidFill>
                  <a:schemeClr val="bg1"/>
                </a:solidFill>
                <a:latin typeface="+mj-lt"/>
                <a:ea typeface="+mj-ea"/>
                <a:cs typeface="+mj-cs"/>
              </a:rPr>
            </a:br>
            <a:r>
              <a:rPr lang="en-US" sz="4300" dirty="0">
                <a:solidFill>
                  <a:schemeClr val="bg1"/>
                </a:solidFill>
              </a:rPr>
              <a:t>Gold</a:t>
            </a:r>
            <a:r>
              <a:rPr lang="en-US" sz="4300" kern="1200" dirty="0">
                <a:solidFill>
                  <a:schemeClr val="bg1"/>
                </a:solidFill>
                <a:latin typeface="+mj-lt"/>
                <a:ea typeface="+mj-ea"/>
                <a:cs typeface="+mj-cs"/>
              </a:rPr>
              <a:t> Membership</a:t>
            </a:r>
            <a:br>
              <a:rPr lang="en-US" sz="4300" kern="1200" dirty="0">
                <a:solidFill>
                  <a:schemeClr val="bg1"/>
                </a:solidFill>
                <a:latin typeface="+mj-lt"/>
                <a:ea typeface="+mj-ea"/>
                <a:cs typeface="+mj-cs"/>
              </a:rPr>
            </a:br>
            <a:r>
              <a:rPr lang="en-US" sz="4300" kern="1200" dirty="0">
                <a:solidFill>
                  <a:schemeClr val="bg1"/>
                </a:solidFill>
                <a:latin typeface="+mj-lt"/>
                <a:ea typeface="+mj-ea"/>
                <a:cs typeface="+mj-cs"/>
              </a:rPr>
              <a:t>$10,000</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728661" y="3148686"/>
            <a:ext cx="5367337" cy="1655762"/>
          </a:xfrm>
        </p:spPr>
        <p:txBody>
          <a:bodyPr vert="horz" lIns="91440" tIns="45720" rIns="91440" bIns="45720" rtlCol="0">
            <a:noAutofit/>
          </a:bodyPr>
          <a:lstStyle/>
          <a:p>
            <a:pPr algn="l"/>
            <a:r>
              <a:rPr lang="en-US" sz="1100" dirty="0">
                <a:solidFill>
                  <a:schemeClr val="bg1"/>
                </a:solidFill>
              </a:rPr>
              <a:t>Exclusive use of the title, “ Proud Sponsor of The Karingal FNC “ For the 2022 season.</a:t>
            </a:r>
          </a:p>
          <a:p>
            <a:pPr indent="-228600" algn="l">
              <a:buFont typeface="Arial" panose="020B0604020202020204" pitchFamily="34" charset="0"/>
              <a:buChar char="•"/>
            </a:pPr>
            <a:r>
              <a:rPr lang="en-US" sz="1100" dirty="0">
                <a:solidFill>
                  <a:schemeClr val="bg1"/>
                </a:solidFill>
              </a:rPr>
              <a:t>Ground Signage, 2 Fence ground signs, 1 placed at the front of the clubrooms for     maximum exposure, 1 others to be placed around the ground.</a:t>
            </a:r>
          </a:p>
          <a:p>
            <a:pPr indent="-228600" algn="l">
              <a:buFont typeface="Arial" panose="020B0604020202020204" pitchFamily="34" charset="0"/>
              <a:buChar char="•"/>
            </a:pPr>
            <a:r>
              <a:rPr lang="en-US" sz="1100" dirty="0">
                <a:solidFill>
                  <a:schemeClr val="bg1"/>
                </a:solidFill>
              </a:rPr>
              <a:t>Your company logo on display on all our social pages, Facebook, Instagram, twitter and onto our web site.</a:t>
            </a:r>
          </a:p>
          <a:p>
            <a:pPr indent="-228600" algn="l">
              <a:buFont typeface="Arial" panose="020B0604020202020204" pitchFamily="34" charset="0"/>
              <a:buChar char="•"/>
            </a:pPr>
            <a:r>
              <a:rPr lang="en-US" sz="1100" dirty="0">
                <a:solidFill>
                  <a:schemeClr val="bg1"/>
                </a:solidFill>
              </a:rPr>
              <a:t>Your logo will also be placed inside our club rooms on our TV digital display throughout home games.</a:t>
            </a:r>
          </a:p>
          <a:p>
            <a:pPr indent="-228600" algn="l">
              <a:buFont typeface="Arial" panose="020B0604020202020204" pitchFamily="34" charset="0"/>
              <a:buChar char="•"/>
            </a:pPr>
            <a:r>
              <a:rPr lang="en-US" sz="1100" dirty="0">
                <a:solidFill>
                  <a:schemeClr val="bg1"/>
                </a:solidFill>
              </a:rPr>
              <a:t>Complimentary tickets (4) to our Presidents Luncheon, where you will be introduced to our guests.</a:t>
            </a:r>
          </a:p>
          <a:p>
            <a:pPr indent="-228600" algn="l">
              <a:buFont typeface="Arial" panose="020B0604020202020204" pitchFamily="34" charset="0"/>
              <a:buChar char="•"/>
            </a:pPr>
            <a:r>
              <a:rPr lang="en-US" sz="1100" dirty="0">
                <a:solidFill>
                  <a:schemeClr val="bg1"/>
                </a:solidFill>
              </a:rPr>
              <a:t>Club 44 Membership card for the 2022 season.</a:t>
            </a:r>
          </a:p>
          <a:p>
            <a:pPr indent="-228600" algn="l">
              <a:buFont typeface="Arial" panose="020B0604020202020204" pitchFamily="34" charset="0"/>
              <a:buChar char="•"/>
            </a:pPr>
            <a:r>
              <a:rPr lang="en-US" sz="1100" dirty="0">
                <a:solidFill>
                  <a:schemeClr val="bg1"/>
                </a:solidFill>
              </a:rPr>
              <a:t>Welcome pack including  4 membership tickets. </a:t>
            </a:r>
          </a:p>
          <a:p>
            <a:pPr indent="-228600" algn="l">
              <a:buFont typeface="Arial" panose="020B0604020202020204" pitchFamily="34" charset="0"/>
              <a:buChar char="•"/>
            </a:pPr>
            <a:r>
              <a:rPr lang="en-US" sz="1100" dirty="0">
                <a:solidFill>
                  <a:schemeClr val="bg1"/>
                </a:solidFill>
              </a:rPr>
              <a:t>Framed A3 Sponsor Certificate</a:t>
            </a:r>
          </a:p>
          <a:p>
            <a:pPr indent="-228600" algn="l">
              <a:buFont typeface="Arial" panose="020B0604020202020204" pitchFamily="34" charset="0"/>
              <a:buChar char="•"/>
            </a:pPr>
            <a:r>
              <a:rPr lang="en-US" sz="1100" dirty="0">
                <a:solidFill>
                  <a:schemeClr val="bg1"/>
                </a:solidFill>
              </a:rPr>
              <a:t>Your company logo onto our club Polo shirt sleeve.</a:t>
            </a: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p:txBody>
      </p:sp>
      <p:sp>
        <p:nvSpPr>
          <p:cNvPr id="66" name="Rectangle 65">
            <a:extLst>
              <a:ext uri="{FF2B5EF4-FFF2-40B4-BE49-F238E27FC236}">
                <a16:creationId xmlns:a16="http://schemas.microsoft.com/office/drawing/2014/main" id="{1A89CBBC-7743-43D9-A324-25CB472E9B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4112" y="638849"/>
            <a:ext cx="5505449" cy="547564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clipart&#10;&#10;Description automatically generated">
            <a:extLst>
              <a:ext uri="{FF2B5EF4-FFF2-40B4-BE49-F238E27FC236}">
                <a16:creationId xmlns:a16="http://schemas.microsoft.com/office/drawing/2014/main" id="{2BE00E70-6637-4CED-9F3A-8167EAA2D5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72396" y="1287659"/>
            <a:ext cx="4011456" cy="4011456"/>
          </a:xfrm>
          <a:prstGeom prst="rect">
            <a:avLst/>
          </a:prstGeom>
        </p:spPr>
      </p:pic>
    </p:spTree>
    <p:extLst>
      <p:ext uri="{BB962C8B-B14F-4D97-AF65-F5344CB8AC3E}">
        <p14:creationId xmlns:p14="http://schemas.microsoft.com/office/powerpoint/2010/main" val="2693552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728662" y="638849"/>
            <a:ext cx="5367337" cy="2387600"/>
          </a:xfrm>
        </p:spPr>
        <p:txBody>
          <a:bodyPr vert="horz" lIns="91440" tIns="45720" rIns="91440" bIns="45720" rtlCol="0">
            <a:normAutofit/>
          </a:bodyPr>
          <a:lstStyle/>
          <a:p>
            <a:pPr algn="l"/>
            <a:r>
              <a:rPr lang="en-US" sz="4300" kern="1200" dirty="0">
                <a:solidFill>
                  <a:schemeClr val="bg1"/>
                </a:solidFill>
                <a:latin typeface="+mj-lt"/>
                <a:ea typeface="+mj-ea"/>
                <a:cs typeface="+mj-cs"/>
              </a:rPr>
              <a:t>Sponsorship packages.</a:t>
            </a:r>
            <a:br>
              <a:rPr lang="en-US" sz="4300" kern="1200" dirty="0">
                <a:solidFill>
                  <a:schemeClr val="bg1"/>
                </a:solidFill>
                <a:latin typeface="+mj-lt"/>
                <a:ea typeface="+mj-ea"/>
                <a:cs typeface="+mj-cs"/>
              </a:rPr>
            </a:br>
            <a:r>
              <a:rPr lang="en-US" sz="4300" kern="1200" dirty="0">
                <a:solidFill>
                  <a:schemeClr val="bg1"/>
                </a:solidFill>
                <a:latin typeface="+mj-lt"/>
                <a:ea typeface="+mj-ea"/>
                <a:cs typeface="+mj-cs"/>
              </a:rPr>
              <a:t>Silver Membership</a:t>
            </a:r>
            <a:br>
              <a:rPr lang="en-US" sz="4300" kern="1200" dirty="0">
                <a:solidFill>
                  <a:schemeClr val="bg1"/>
                </a:solidFill>
                <a:latin typeface="+mj-lt"/>
                <a:ea typeface="+mj-ea"/>
                <a:cs typeface="+mj-cs"/>
              </a:rPr>
            </a:br>
            <a:r>
              <a:rPr lang="en-US" sz="4300" kern="1200" dirty="0">
                <a:solidFill>
                  <a:schemeClr val="bg1"/>
                </a:solidFill>
                <a:latin typeface="+mj-lt"/>
                <a:ea typeface="+mj-ea"/>
                <a:cs typeface="+mj-cs"/>
              </a:rPr>
              <a:t>$</a:t>
            </a:r>
            <a:r>
              <a:rPr lang="en-US" sz="4300" dirty="0">
                <a:solidFill>
                  <a:schemeClr val="bg1"/>
                </a:solidFill>
              </a:rPr>
              <a:t>5</a:t>
            </a:r>
            <a:r>
              <a:rPr lang="en-US" sz="4300" kern="1200" dirty="0">
                <a:solidFill>
                  <a:schemeClr val="bg1"/>
                </a:solidFill>
                <a:latin typeface="+mj-lt"/>
                <a:ea typeface="+mj-ea"/>
                <a:cs typeface="+mj-cs"/>
              </a:rPr>
              <a:t>,000</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728663" y="3170238"/>
            <a:ext cx="5367337" cy="2387599"/>
          </a:xfrm>
        </p:spPr>
        <p:txBody>
          <a:bodyPr vert="horz" lIns="91440" tIns="45720" rIns="91440" bIns="45720" rtlCol="0">
            <a:normAutofit fontScale="40000" lnSpcReduction="20000"/>
          </a:bodyPr>
          <a:lstStyle/>
          <a:p>
            <a:pPr algn="l"/>
            <a:r>
              <a:rPr lang="en-US" sz="2800" dirty="0">
                <a:solidFill>
                  <a:schemeClr val="bg1"/>
                </a:solidFill>
              </a:rPr>
              <a:t>Exclusive use of the title, “ Proud Sponsor of The Karingal FNC “ For the 2022 season.</a:t>
            </a:r>
          </a:p>
          <a:p>
            <a:pPr indent="-228600" algn="l">
              <a:buFont typeface="Arial" panose="020B0604020202020204" pitchFamily="34" charset="0"/>
              <a:buChar char="•"/>
            </a:pPr>
            <a:r>
              <a:rPr lang="en-US" sz="2800" dirty="0">
                <a:solidFill>
                  <a:schemeClr val="bg1"/>
                </a:solidFill>
              </a:rPr>
              <a:t>Ground Signage,  1 fence signage to be placed at the ground.</a:t>
            </a:r>
          </a:p>
          <a:p>
            <a:pPr indent="-228600" algn="l">
              <a:buFont typeface="Arial" panose="020B0604020202020204" pitchFamily="34" charset="0"/>
              <a:buChar char="•"/>
            </a:pPr>
            <a:r>
              <a:rPr lang="en-US" sz="2800" dirty="0">
                <a:solidFill>
                  <a:schemeClr val="bg1"/>
                </a:solidFill>
              </a:rPr>
              <a:t>Your company logo on display on all </a:t>
            </a:r>
            <a:r>
              <a:rPr lang="en-US" sz="3400" dirty="0">
                <a:solidFill>
                  <a:schemeClr val="bg1"/>
                </a:solidFill>
              </a:rPr>
              <a:t>our</a:t>
            </a:r>
            <a:r>
              <a:rPr lang="en-US" sz="2800" dirty="0">
                <a:solidFill>
                  <a:schemeClr val="bg1"/>
                </a:solidFill>
              </a:rPr>
              <a:t> social pages, Facebook, Instagram, twitter and onto our web site.</a:t>
            </a:r>
          </a:p>
          <a:p>
            <a:pPr indent="-228600" algn="l">
              <a:buFont typeface="Arial" panose="020B0604020202020204" pitchFamily="34" charset="0"/>
              <a:buChar char="•"/>
            </a:pPr>
            <a:r>
              <a:rPr lang="en-US" sz="2800" dirty="0">
                <a:solidFill>
                  <a:schemeClr val="bg1"/>
                </a:solidFill>
              </a:rPr>
              <a:t>Your logo will also be placed inside our club rooms on our TV digital display throughout home games.</a:t>
            </a:r>
          </a:p>
          <a:p>
            <a:pPr indent="-228600" algn="l">
              <a:buFont typeface="Arial" panose="020B0604020202020204" pitchFamily="34" charset="0"/>
              <a:buChar char="•"/>
            </a:pPr>
            <a:r>
              <a:rPr lang="en-US" sz="2800" dirty="0">
                <a:solidFill>
                  <a:schemeClr val="bg1"/>
                </a:solidFill>
              </a:rPr>
              <a:t>Complimentary tickets (2) to our Presidents Luncheon, where you will be introduced to our guests.</a:t>
            </a:r>
          </a:p>
          <a:p>
            <a:pPr indent="-228600" algn="l">
              <a:buFont typeface="Arial" panose="020B0604020202020204" pitchFamily="34" charset="0"/>
              <a:buChar char="•"/>
            </a:pPr>
            <a:r>
              <a:rPr lang="en-US" sz="2800" dirty="0">
                <a:solidFill>
                  <a:schemeClr val="bg1"/>
                </a:solidFill>
              </a:rPr>
              <a:t>Club 44 Membership card for the 2022 season.</a:t>
            </a:r>
          </a:p>
          <a:p>
            <a:pPr indent="-228600" algn="l">
              <a:buFont typeface="Arial" panose="020B0604020202020204" pitchFamily="34" charset="0"/>
              <a:buChar char="•"/>
            </a:pPr>
            <a:r>
              <a:rPr lang="en-US" sz="2800" dirty="0">
                <a:solidFill>
                  <a:schemeClr val="bg1"/>
                </a:solidFill>
              </a:rPr>
              <a:t>Welcome pack including  2 membership tickets. </a:t>
            </a:r>
          </a:p>
          <a:p>
            <a:pPr indent="-228600" algn="l">
              <a:buFont typeface="Arial" panose="020B0604020202020204" pitchFamily="34" charset="0"/>
              <a:buChar char="•"/>
            </a:pPr>
            <a:r>
              <a:rPr lang="en-US" sz="2800" dirty="0">
                <a:solidFill>
                  <a:schemeClr val="bg1"/>
                </a:solidFill>
              </a:rPr>
              <a:t>Framed A3 Sponsor Certificate</a:t>
            </a:r>
          </a:p>
          <a:p>
            <a:pPr indent="-228600" algn="l">
              <a:buFont typeface="Arial" panose="020B0604020202020204" pitchFamily="34" charset="0"/>
              <a:buChar char="•"/>
            </a:pPr>
            <a:endParaRPr lang="en-US" sz="2800" dirty="0">
              <a:solidFill>
                <a:schemeClr val="bg1"/>
              </a:solidFill>
            </a:endParaRPr>
          </a:p>
          <a:p>
            <a:pPr indent="-228600" algn="l">
              <a:buFont typeface="Arial" panose="020B0604020202020204" pitchFamily="34" charset="0"/>
              <a:buChar char="•"/>
            </a:pPr>
            <a:endParaRPr lang="en-US" sz="2800" dirty="0">
              <a:solidFill>
                <a:schemeClr val="bg1"/>
              </a:solidFill>
            </a:endParaRPr>
          </a:p>
          <a:p>
            <a:pPr indent="-228600" algn="l">
              <a:buFont typeface="Arial" panose="020B0604020202020204" pitchFamily="34" charset="0"/>
              <a:buChar char="•"/>
            </a:pPr>
            <a:endParaRPr lang="en-US" sz="500" dirty="0">
              <a:solidFill>
                <a:schemeClr val="bg1"/>
              </a:solidFill>
            </a:endParaRPr>
          </a:p>
          <a:p>
            <a:pPr indent="-228600" algn="l">
              <a:buFont typeface="Arial" panose="020B0604020202020204" pitchFamily="34" charset="0"/>
              <a:buChar char="•"/>
            </a:pPr>
            <a:endParaRPr lang="en-US" sz="500" dirty="0">
              <a:solidFill>
                <a:schemeClr val="bg1"/>
              </a:solidFill>
            </a:endParaRPr>
          </a:p>
          <a:p>
            <a:pPr indent="-228600" algn="l">
              <a:buFont typeface="Arial" panose="020B0604020202020204" pitchFamily="34" charset="0"/>
              <a:buChar char="•"/>
            </a:pPr>
            <a:endParaRPr lang="en-US" sz="500" dirty="0">
              <a:solidFill>
                <a:schemeClr val="bg1"/>
              </a:solidFill>
            </a:endParaRPr>
          </a:p>
          <a:p>
            <a:pPr indent="-228600" algn="l">
              <a:buFont typeface="Arial" panose="020B0604020202020204" pitchFamily="34" charset="0"/>
              <a:buChar char="•"/>
            </a:pPr>
            <a:endParaRPr lang="en-US" sz="500" dirty="0">
              <a:solidFill>
                <a:schemeClr val="bg1"/>
              </a:solidFill>
            </a:endParaRPr>
          </a:p>
          <a:p>
            <a:pPr indent="-228600" algn="l">
              <a:buFont typeface="Arial" panose="020B0604020202020204" pitchFamily="34" charset="0"/>
              <a:buChar char="•"/>
            </a:pPr>
            <a:endParaRPr lang="en-US" sz="500" dirty="0">
              <a:solidFill>
                <a:schemeClr val="bg1"/>
              </a:solidFill>
            </a:endParaRPr>
          </a:p>
          <a:p>
            <a:pPr indent="-228600" algn="l">
              <a:buFont typeface="Arial" panose="020B0604020202020204" pitchFamily="34" charset="0"/>
              <a:buChar char="•"/>
            </a:pPr>
            <a:endParaRPr lang="en-US" sz="500" dirty="0">
              <a:solidFill>
                <a:schemeClr val="bg1"/>
              </a:solidFill>
            </a:endParaRPr>
          </a:p>
          <a:p>
            <a:pPr indent="-228600" algn="l">
              <a:buFont typeface="Arial" panose="020B0604020202020204" pitchFamily="34" charset="0"/>
              <a:buChar char="•"/>
            </a:pPr>
            <a:endParaRPr lang="en-US" sz="500" dirty="0">
              <a:solidFill>
                <a:schemeClr val="bg1"/>
              </a:solidFill>
            </a:endParaRPr>
          </a:p>
        </p:txBody>
      </p:sp>
      <p:sp>
        <p:nvSpPr>
          <p:cNvPr id="66" name="Rectangle 65">
            <a:extLst>
              <a:ext uri="{FF2B5EF4-FFF2-40B4-BE49-F238E27FC236}">
                <a16:creationId xmlns:a16="http://schemas.microsoft.com/office/drawing/2014/main" id="{1A89CBBC-7743-43D9-A324-25CB472E9B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4112" y="638849"/>
            <a:ext cx="5505449" cy="547564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clipart&#10;&#10;Description automatically generated">
            <a:extLst>
              <a:ext uri="{FF2B5EF4-FFF2-40B4-BE49-F238E27FC236}">
                <a16:creationId xmlns:a16="http://schemas.microsoft.com/office/drawing/2014/main" id="{AD8D388D-C0CE-4BE6-B097-D65DB90FF9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6467" y="1056303"/>
            <a:ext cx="4640737" cy="4640737"/>
          </a:xfrm>
          <a:prstGeom prst="rect">
            <a:avLst/>
          </a:prstGeom>
        </p:spPr>
      </p:pic>
    </p:spTree>
    <p:extLst>
      <p:ext uri="{BB962C8B-B14F-4D97-AF65-F5344CB8AC3E}">
        <p14:creationId xmlns:p14="http://schemas.microsoft.com/office/powerpoint/2010/main" val="3246516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728663" y="1422400"/>
            <a:ext cx="5367337" cy="2387600"/>
          </a:xfrm>
        </p:spPr>
        <p:txBody>
          <a:bodyPr vert="horz" lIns="91440" tIns="45720" rIns="91440" bIns="45720" rtlCol="0">
            <a:normAutofit/>
          </a:bodyPr>
          <a:lstStyle/>
          <a:p>
            <a:pPr algn="l"/>
            <a:r>
              <a:rPr lang="en-US" sz="4300" kern="1200" dirty="0">
                <a:solidFill>
                  <a:schemeClr val="bg1"/>
                </a:solidFill>
                <a:latin typeface="+mj-lt"/>
                <a:ea typeface="+mj-ea"/>
                <a:cs typeface="+mj-cs"/>
              </a:rPr>
              <a:t>Sponsorship packages.</a:t>
            </a:r>
            <a:br>
              <a:rPr lang="en-US" sz="4300" kern="1200" dirty="0">
                <a:solidFill>
                  <a:schemeClr val="bg1"/>
                </a:solidFill>
                <a:latin typeface="+mj-lt"/>
                <a:ea typeface="+mj-ea"/>
                <a:cs typeface="+mj-cs"/>
              </a:rPr>
            </a:br>
            <a:r>
              <a:rPr lang="en-US" sz="4300" dirty="0">
                <a:solidFill>
                  <a:schemeClr val="bg1"/>
                </a:solidFill>
              </a:rPr>
              <a:t>Bronze</a:t>
            </a:r>
            <a:r>
              <a:rPr lang="en-US" sz="4300" kern="1200" dirty="0">
                <a:solidFill>
                  <a:schemeClr val="bg1"/>
                </a:solidFill>
                <a:latin typeface="+mj-lt"/>
                <a:ea typeface="+mj-ea"/>
                <a:cs typeface="+mj-cs"/>
              </a:rPr>
              <a:t> Membership</a:t>
            </a:r>
            <a:br>
              <a:rPr lang="en-US" sz="4300" kern="1200" dirty="0">
                <a:solidFill>
                  <a:schemeClr val="bg1"/>
                </a:solidFill>
                <a:latin typeface="+mj-lt"/>
                <a:ea typeface="+mj-ea"/>
                <a:cs typeface="+mj-cs"/>
              </a:rPr>
            </a:br>
            <a:r>
              <a:rPr lang="en-US" sz="4300" kern="1200" dirty="0">
                <a:solidFill>
                  <a:schemeClr val="bg1"/>
                </a:solidFill>
                <a:latin typeface="+mj-lt"/>
                <a:ea typeface="+mj-ea"/>
                <a:cs typeface="+mj-cs"/>
              </a:rPr>
              <a:t>$2,000</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728663" y="3810000"/>
            <a:ext cx="5367337" cy="2020432"/>
          </a:xfrm>
        </p:spPr>
        <p:txBody>
          <a:bodyPr vert="horz" lIns="91440" tIns="45720" rIns="91440" bIns="45720" rtlCol="0">
            <a:normAutofit/>
          </a:bodyPr>
          <a:lstStyle/>
          <a:p>
            <a:pPr algn="l"/>
            <a:r>
              <a:rPr lang="en-US" sz="1100" dirty="0">
                <a:solidFill>
                  <a:schemeClr val="bg1"/>
                </a:solidFill>
              </a:rPr>
              <a:t>Exclusive use of the title, “ Proud Sponsor of The Karingal FNC “ For the 2022 season.</a:t>
            </a:r>
          </a:p>
          <a:p>
            <a:pPr indent="-228600" algn="l">
              <a:buFont typeface="Arial" panose="020B0604020202020204" pitchFamily="34" charset="0"/>
              <a:buChar char="•"/>
            </a:pPr>
            <a:r>
              <a:rPr lang="en-US" sz="1100" dirty="0">
                <a:solidFill>
                  <a:schemeClr val="bg1"/>
                </a:solidFill>
              </a:rPr>
              <a:t>Ground Signage,  1 fence signage to be placed at the ground.</a:t>
            </a:r>
          </a:p>
          <a:p>
            <a:pPr indent="-228600" algn="l">
              <a:buFont typeface="Arial" panose="020B0604020202020204" pitchFamily="34" charset="0"/>
              <a:buChar char="•"/>
            </a:pPr>
            <a:r>
              <a:rPr lang="en-US" sz="1100" dirty="0">
                <a:solidFill>
                  <a:schemeClr val="bg1"/>
                </a:solidFill>
              </a:rPr>
              <a:t>Your company logo on display on all our social pages, Facebook, Instagram, twitter and onto our web site.</a:t>
            </a:r>
          </a:p>
          <a:p>
            <a:pPr indent="-228600" algn="l">
              <a:buFont typeface="Arial" panose="020B0604020202020204" pitchFamily="34" charset="0"/>
              <a:buChar char="•"/>
            </a:pPr>
            <a:r>
              <a:rPr lang="en-US" sz="1100" dirty="0">
                <a:solidFill>
                  <a:schemeClr val="bg1"/>
                </a:solidFill>
              </a:rPr>
              <a:t>Your logo will also be placed inside our club rooms on our TV digital display throughout home games.</a:t>
            </a:r>
          </a:p>
          <a:p>
            <a:pPr indent="-228600" algn="l">
              <a:buFont typeface="Arial" panose="020B0604020202020204" pitchFamily="34" charset="0"/>
              <a:buChar char="•"/>
            </a:pPr>
            <a:r>
              <a:rPr lang="en-US" sz="1100" dirty="0">
                <a:solidFill>
                  <a:schemeClr val="bg1"/>
                </a:solidFill>
              </a:rPr>
              <a:t>Welcome pack including  a club membership tickets. </a:t>
            </a:r>
          </a:p>
          <a:p>
            <a:pPr indent="-228600" algn="l">
              <a:buFont typeface="Arial" panose="020B0604020202020204" pitchFamily="34" charset="0"/>
              <a:buChar char="•"/>
            </a:pPr>
            <a:r>
              <a:rPr lang="en-US" sz="1100" dirty="0">
                <a:solidFill>
                  <a:schemeClr val="bg1"/>
                </a:solidFill>
              </a:rPr>
              <a:t>Framed A3 Sponsor Certificate</a:t>
            </a: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p:txBody>
      </p:sp>
      <p:sp>
        <p:nvSpPr>
          <p:cNvPr id="69" name="Rectangle 65">
            <a:extLst>
              <a:ext uri="{FF2B5EF4-FFF2-40B4-BE49-F238E27FC236}">
                <a16:creationId xmlns:a16="http://schemas.microsoft.com/office/drawing/2014/main" id="{1A89CBBC-7743-43D9-A324-25CB472E9B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4112" y="638849"/>
            <a:ext cx="5505449" cy="547564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clipart&#10;&#10;Description automatically generated">
            <a:extLst>
              <a:ext uri="{FF2B5EF4-FFF2-40B4-BE49-F238E27FC236}">
                <a16:creationId xmlns:a16="http://schemas.microsoft.com/office/drawing/2014/main" id="{5D21C835-3076-4E33-BEC0-DCB067863B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6467" y="1056303"/>
            <a:ext cx="4640737" cy="4640737"/>
          </a:xfrm>
          <a:prstGeom prst="rect">
            <a:avLst/>
          </a:prstGeom>
        </p:spPr>
      </p:pic>
    </p:spTree>
    <p:extLst>
      <p:ext uri="{BB962C8B-B14F-4D97-AF65-F5344CB8AC3E}">
        <p14:creationId xmlns:p14="http://schemas.microsoft.com/office/powerpoint/2010/main" val="2450901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728663" y="1422400"/>
            <a:ext cx="5367337" cy="2387600"/>
          </a:xfrm>
        </p:spPr>
        <p:txBody>
          <a:bodyPr vert="horz" lIns="91440" tIns="45720" rIns="91440" bIns="45720" rtlCol="0">
            <a:normAutofit/>
          </a:bodyPr>
          <a:lstStyle/>
          <a:p>
            <a:pPr algn="l"/>
            <a:r>
              <a:rPr lang="en-US" sz="4300" kern="1200" dirty="0">
                <a:solidFill>
                  <a:schemeClr val="bg1"/>
                </a:solidFill>
                <a:latin typeface="+mj-lt"/>
                <a:ea typeface="+mj-ea"/>
                <a:cs typeface="+mj-cs"/>
              </a:rPr>
              <a:t>Sponsorship packages.</a:t>
            </a:r>
            <a:br>
              <a:rPr lang="en-US" sz="4300" kern="1200" dirty="0">
                <a:solidFill>
                  <a:schemeClr val="bg1"/>
                </a:solidFill>
                <a:latin typeface="+mj-lt"/>
                <a:ea typeface="+mj-ea"/>
                <a:cs typeface="+mj-cs"/>
              </a:rPr>
            </a:br>
            <a:r>
              <a:rPr lang="en-US" sz="4300" dirty="0">
                <a:solidFill>
                  <a:schemeClr val="bg1"/>
                </a:solidFill>
              </a:rPr>
              <a:t>Club</a:t>
            </a:r>
            <a:r>
              <a:rPr lang="en-US" sz="4300" kern="1200" dirty="0">
                <a:solidFill>
                  <a:schemeClr val="bg1"/>
                </a:solidFill>
                <a:latin typeface="+mj-lt"/>
                <a:ea typeface="+mj-ea"/>
                <a:cs typeface="+mj-cs"/>
              </a:rPr>
              <a:t> Membership</a:t>
            </a:r>
            <a:br>
              <a:rPr lang="en-US" sz="4300" kern="1200" dirty="0">
                <a:solidFill>
                  <a:schemeClr val="bg1"/>
                </a:solidFill>
                <a:latin typeface="+mj-lt"/>
                <a:ea typeface="+mj-ea"/>
                <a:cs typeface="+mj-cs"/>
              </a:rPr>
            </a:br>
            <a:r>
              <a:rPr lang="en-US" sz="4300" kern="1200" dirty="0">
                <a:solidFill>
                  <a:schemeClr val="bg1"/>
                </a:solidFill>
                <a:latin typeface="+mj-lt"/>
                <a:ea typeface="+mj-ea"/>
                <a:cs typeface="+mj-cs"/>
              </a:rPr>
              <a:t>$1,000</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728663" y="3902075"/>
            <a:ext cx="5367337" cy="1655762"/>
          </a:xfrm>
        </p:spPr>
        <p:txBody>
          <a:bodyPr vert="horz" lIns="91440" tIns="45720" rIns="91440" bIns="45720" rtlCol="0">
            <a:normAutofit/>
          </a:bodyPr>
          <a:lstStyle/>
          <a:p>
            <a:pPr algn="l"/>
            <a:r>
              <a:rPr lang="en-US" sz="1100" dirty="0">
                <a:solidFill>
                  <a:schemeClr val="bg1"/>
                </a:solidFill>
              </a:rPr>
              <a:t>Exclusive use of the title, “ Proud Sponsor of The Karingal FNC “ For the 2022 season.</a:t>
            </a:r>
          </a:p>
          <a:p>
            <a:pPr indent="-228600" algn="l">
              <a:buFont typeface="Arial" panose="020B0604020202020204" pitchFamily="34" charset="0"/>
              <a:buChar char="•"/>
            </a:pPr>
            <a:r>
              <a:rPr lang="en-US" sz="1100" dirty="0">
                <a:solidFill>
                  <a:schemeClr val="bg1"/>
                </a:solidFill>
              </a:rPr>
              <a:t>Ground Signage,  1 fence signage to be placed at the ground.</a:t>
            </a:r>
          </a:p>
          <a:p>
            <a:pPr indent="-228600" algn="l">
              <a:buFont typeface="Arial" panose="020B0604020202020204" pitchFamily="34" charset="0"/>
              <a:buChar char="•"/>
            </a:pPr>
            <a:r>
              <a:rPr lang="en-US" sz="1100" dirty="0">
                <a:solidFill>
                  <a:schemeClr val="bg1"/>
                </a:solidFill>
              </a:rPr>
              <a:t>Your logo will also be placed inside our club rooms on our TV digital display throughout home games.</a:t>
            </a:r>
          </a:p>
          <a:p>
            <a:pPr indent="-228600" algn="l">
              <a:buFont typeface="Arial" panose="020B0604020202020204" pitchFamily="34" charset="0"/>
              <a:buChar char="•"/>
            </a:pPr>
            <a:r>
              <a:rPr lang="en-US" sz="1100" dirty="0">
                <a:solidFill>
                  <a:schemeClr val="bg1"/>
                </a:solidFill>
              </a:rPr>
              <a:t>Welcome pack including  a club membership ticket. </a:t>
            </a:r>
          </a:p>
          <a:p>
            <a:pPr indent="-228600" algn="l">
              <a:buFont typeface="Arial" panose="020B0604020202020204" pitchFamily="34" charset="0"/>
              <a:buChar char="•"/>
            </a:pPr>
            <a:r>
              <a:rPr lang="en-US" sz="1100" dirty="0">
                <a:solidFill>
                  <a:schemeClr val="bg1"/>
                </a:solidFill>
              </a:rPr>
              <a:t>Framed A3 Sponsor Certificate</a:t>
            </a: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p:txBody>
      </p:sp>
      <p:sp>
        <p:nvSpPr>
          <p:cNvPr id="66" name="Rectangle 65">
            <a:extLst>
              <a:ext uri="{FF2B5EF4-FFF2-40B4-BE49-F238E27FC236}">
                <a16:creationId xmlns:a16="http://schemas.microsoft.com/office/drawing/2014/main" id="{1A89CBBC-7743-43D9-A324-25CB472E9B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4112" y="638849"/>
            <a:ext cx="5505449" cy="547564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clipart&#10;&#10;Description automatically generated">
            <a:extLst>
              <a:ext uri="{FF2B5EF4-FFF2-40B4-BE49-F238E27FC236}">
                <a16:creationId xmlns:a16="http://schemas.microsoft.com/office/drawing/2014/main" id="{95763D60-B869-4238-BC2A-3030816A8F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6467" y="1056303"/>
            <a:ext cx="4640737" cy="4640737"/>
          </a:xfrm>
          <a:prstGeom prst="rect">
            <a:avLst/>
          </a:prstGeom>
        </p:spPr>
      </p:pic>
    </p:spTree>
    <p:extLst>
      <p:ext uri="{BB962C8B-B14F-4D97-AF65-F5344CB8AC3E}">
        <p14:creationId xmlns:p14="http://schemas.microsoft.com/office/powerpoint/2010/main" val="24413727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908454" y="1360481"/>
            <a:ext cx="4605340" cy="2387600"/>
          </a:xfrm>
        </p:spPr>
        <p:txBody>
          <a:bodyPr vert="horz" lIns="91440" tIns="45720" rIns="91440" bIns="45720" rtlCol="0">
            <a:normAutofit/>
          </a:bodyPr>
          <a:lstStyle/>
          <a:p>
            <a:pPr algn="l"/>
            <a:r>
              <a:rPr lang="en-US" sz="3100" kern="1200" dirty="0">
                <a:solidFill>
                  <a:schemeClr val="bg1"/>
                </a:solidFill>
                <a:latin typeface="+mj-lt"/>
                <a:ea typeface="+mj-ea"/>
                <a:cs typeface="+mj-cs"/>
              </a:rPr>
              <a:t>Sponsorship packages.</a:t>
            </a:r>
            <a:br>
              <a:rPr lang="en-US" sz="3100" kern="1200" dirty="0">
                <a:solidFill>
                  <a:schemeClr val="bg1"/>
                </a:solidFill>
                <a:latin typeface="+mj-lt"/>
                <a:ea typeface="+mj-ea"/>
                <a:cs typeface="+mj-cs"/>
              </a:rPr>
            </a:br>
            <a:r>
              <a:rPr lang="en-US" sz="3100" dirty="0">
                <a:solidFill>
                  <a:schemeClr val="bg1"/>
                </a:solidFill>
              </a:rPr>
              <a:t>¼ time and ¾ time Huddle signage.</a:t>
            </a:r>
            <a:r>
              <a:rPr lang="en-US" sz="3100" kern="1200" dirty="0">
                <a:solidFill>
                  <a:schemeClr val="bg1"/>
                </a:solidFill>
                <a:latin typeface="+mj-lt"/>
                <a:ea typeface="+mj-ea"/>
                <a:cs typeface="+mj-cs"/>
              </a:rPr>
              <a:t> Membership</a:t>
            </a:r>
            <a:br>
              <a:rPr lang="en-US" sz="3100" kern="1200" dirty="0">
                <a:solidFill>
                  <a:schemeClr val="bg1"/>
                </a:solidFill>
                <a:latin typeface="+mj-lt"/>
                <a:ea typeface="+mj-ea"/>
                <a:cs typeface="+mj-cs"/>
              </a:rPr>
            </a:br>
            <a:r>
              <a:rPr lang="en-US" sz="3100" kern="1200" dirty="0">
                <a:solidFill>
                  <a:schemeClr val="bg1"/>
                </a:solidFill>
                <a:latin typeface="+mj-lt"/>
                <a:ea typeface="+mj-ea"/>
                <a:cs typeface="+mj-cs"/>
              </a:rPr>
              <a:t>$</a:t>
            </a:r>
            <a:r>
              <a:rPr lang="en-US" sz="3100" dirty="0">
                <a:solidFill>
                  <a:schemeClr val="bg1"/>
                </a:solidFill>
              </a:rPr>
              <a:t>3,</a:t>
            </a:r>
            <a:r>
              <a:rPr lang="en-US" sz="3100" kern="1200" dirty="0">
                <a:solidFill>
                  <a:schemeClr val="bg1"/>
                </a:solidFill>
                <a:latin typeface="+mj-lt"/>
                <a:ea typeface="+mj-ea"/>
                <a:cs typeface="+mj-cs"/>
              </a:rPr>
              <a:t>000</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908454" y="3748081"/>
            <a:ext cx="4605340" cy="1747837"/>
          </a:xfrm>
        </p:spPr>
        <p:txBody>
          <a:bodyPr vert="horz" lIns="91440" tIns="45720" rIns="91440" bIns="45720" rtlCol="0">
            <a:normAutofit lnSpcReduction="10000"/>
          </a:bodyPr>
          <a:lstStyle/>
          <a:p>
            <a:pPr algn="l"/>
            <a:r>
              <a:rPr lang="en-US" sz="1100" dirty="0">
                <a:solidFill>
                  <a:schemeClr val="bg1"/>
                </a:solidFill>
              </a:rPr>
              <a:t>Exclusive use of the title, “ Proud Sponsor of The Karingal FNC “ For the 2022 season.</a:t>
            </a:r>
          </a:p>
          <a:p>
            <a:pPr indent="-228600" algn="l">
              <a:buFont typeface="Arial" panose="020B0604020202020204" pitchFamily="34" charset="0"/>
              <a:buChar char="•"/>
            </a:pPr>
            <a:r>
              <a:rPr lang="en-US" sz="1100" dirty="0">
                <a:solidFill>
                  <a:schemeClr val="bg1"/>
                </a:solidFill>
              </a:rPr>
              <a:t>Ground Signage with your company logo displayed in front of the senior teams coaches  address at ¼ time and ¾ time breaks</a:t>
            </a:r>
          </a:p>
          <a:p>
            <a:pPr indent="-228600" algn="l">
              <a:buFont typeface="Arial" panose="020B0604020202020204" pitchFamily="34" charset="0"/>
              <a:buChar char="•"/>
            </a:pPr>
            <a:r>
              <a:rPr lang="en-US" sz="1100" dirty="0">
                <a:solidFill>
                  <a:schemeClr val="bg1"/>
                </a:solidFill>
              </a:rPr>
              <a:t>Your logo will also be placed inside our club rooms on our TV digital display throughout home games.</a:t>
            </a:r>
          </a:p>
          <a:p>
            <a:pPr indent="-228600" algn="l">
              <a:buFont typeface="Arial" panose="020B0604020202020204" pitchFamily="34" charset="0"/>
              <a:buChar char="•"/>
            </a:pPr>
            <a:r>
              <a:rPr lang="en-US" sz="1100" dirty="0">
                <a:solidFill>
                  <a:schemeClr val="bg1"/>
                </a:solidFill>
              </a:rPr>
              <a:t>Welcome pack including  a club membership ticket. </a:t>
            </a:r>
          </a:p>
          <a:p>
            <a:pPr indent="-228600" algn="l">
              <a:buFont typeface="Arial" panose="020B0604020202020204" pitchFamily="34" charset="0"/>
              <a:buChar char="•"/>
            </a:pPr>
            <a:r>
              <a:rPr lang="en-US" sz="1100" dirty="0">
                <a:solidFill>
                  <a:schemeClr val="bg1"/>
                </a:solidFill>
              </a:rPr>
              <a:t>Framed A3 Sponsor Certificate</a:t>
            </a: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a:p>
            <a:pPr indent="-228600" algn="l">
              <a:buFont typeface="Arial" panose="020B0604020202020204" pitchFamily="34" charset="0"/>
              <a:buChar char="•"/>
            </a:pPr>
            <a:endParaRPr lang="en-US" sz="1000" dirty="0">
              <a:solidFill>
                <a:schemeClr val="bg1"/>
              </a:solidFill>
            </a:endParaRPr>
          </a:p>
        </p:txBody>
      </p:sp>
      <p:pic>
        <p:nvPicPr>
          <p:cNvPr id="8" name="Picture 7" descr="A picture containing clipart&#10;&#10;Description automatically generated">
            <a:extLst>
              <a:ext uri="{FF2B5EF4-FFF2-40B4-BE49-F238E27FC236}">
                <a16:creationId xmlns:a16="http://schemas.microsoft.com/office/drawing/2014/main" id="{90BA5877-D0D9-4F05-87F4-794971DFE7BA}"/>
              </a:ext>
            </a:extLst>
          </p:cNvPr>
          <p:cNvPicPr>
            <a:picLocks noChangeAspect="1"/>
          </p:cNvPicPr>
          <p:nvPr/>
        </p:nvPicPr>
        <p:blipFill rotWithShape="1">
          <a:blip r:embed="rId2">
            <a:alphaModFix/>
            <a:extLst>
              <a:ext uri="{28A0092B-C50C-407E-A947-70E740481C1C}">
                <a14:useLocalDpi xmlns:a14="http://schemas.microsoft.com/office/drawing/2010/main" val="0"/>
              </a:ext>
            </a:extLst>
          </a:blip>
          <a:srcRect t="18120" b="1719"/>
          <a:stretch/>
        </p:blipFill>
        <p:spPr>
          <a:xfrm>
            <a:off x="6342591" y="1665618"/>
            <a:ext cx="4700027" cy="3526763"/>
          </a:xfrm>
          <a:prstGeom prst="rect">
            <a:avLst/>
          </a:prstGeom>
        </p:spPr>
      </p:pic>
      <p:sp>
        <p:nvSpPr>
          <p:cNvPr id="71" name="Rectangle 65">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461" y="1197769"/>
            <a:ext cx="10987078"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78126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728663" y="1422400"/>
            <a:ext cx="5367337" cy="2387600"/>
          </a:xfrm>
        </p:spPr>
        <p:txBody>
          <a:bodyPr vert="horz" lIns="91440" tIns="45720" rIns="91440" bIns="45720" rtlCol="0">
            <a:normAutofit/>
          </a:bodyPr>
          <a:lstStyle/>
          <a:p>
            <a:pPr algn="l"/>
            <a:r>
              <a:rPr lang="en-US" sz="3900" kern="1200" dirty="0">
                <a:solidFill>
                  <a:schemeClr val="bg1"/>
                </a:solidFill>
                <a:latin typeface="+mj-lt"/>
                <a:ea typeface="+mj-ea"/>
                <a:cs typeface="+mj-cs"/>
              </a:rPr>
              <a:t>Sponsorship packages.</a:t>
            </a:r>
            <a:br>
              <a:rPr lang="en-US" sz="3900" kern="1200" dirty="0">
                <a:solidFill>
                  <a:schemeClr val="bg1"/>
                </a:solidFill>
                <a:latin typeface="+mj-lt"/>
                <a:ea typeface="+mj-ea"/>
                <a:cs typeface="+mj-cs"/>
              </a:rPr>
            </a:br>
            <a:r>
              <a:rPr lang="en-US" sz="3900" kern="1200" dirty="0">
                <a:solidFill>
                  <a:schemeClr val="bg1"/>
                </a:solidFill>
                <a:latin typeface="+mj-lt"/>
                <a:ea typeface="+mj-ea"/>
                <a:cs typeface="+mj-cs"/>
              </a:rPr>
              <a:t>Stubby Holder sponsor Membership</a:t>
            </a:r>
            <a:br>
              <a:rPr lang="en-US" sz="3900" kern="1200" dirty="0">
                <a:solidFill>
                  <a:schemeClr val="bg1"/>
                </a:solidFill>
                <a:latin typeface="+mj-lt"/>
                <a:ea typeface="+mj-ea"/>
                <a:cs typeface="+mj-cs"/>
              </a:rPr>
            </a:br>
            <a:r>
              <a:rPr lang="en-US" sz="3900" kern="1200" dirty="0">
                <a:solidFill>
                  <a:schemeClr val="bg1"/>
                </a:solidFill>
                <a:latin typeface="+mj-lt"/>
                <a:ea typeface="+mj-ea"/>
                <a:cs typeface="+mj-cs"/>
              </a:rPr>
              <a:t>$</a:t>
            </a:r>
            <a:r>
              <a:rPr lang="en-US" sz="3900" dirty="0">
                <a:solidFill>
                  <a:schemeClr val="bg1"/>
                </a:solidFill>
              </a:rPr>
              <a:t>3,</a:t>
            </a:r>
            <a:r>
              <a:rPr lang="en-US" sz="3900" kern="1200" dirty="0">
                <a:solidFill>
                  <a:schemeClr val="bg1"/>
                </a:solidFill>
                <a:latin typeface="+mj-lt"/>
                <a:ea typeface="+mj-ea"/>
                <a:cs typeface="+mj-cs"/>
              </a:rPr>
              <a:t>000</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728663" y="3938257"/>
            <a:ext cx="5367337" cy="2012280"/>
          </a:xfrm>
        </p:spPr>
        <p:txBody>
          <a:bodyPr vert="horz" lIns="91440" tIns="45720" rIns="91440" bIns="45720" rtlCol="0">
            <a:normAutofit/>
          </a:bodyPr>
          <a:lstStyle/>
          <a:p>
            <a:pPr algn="l"/>
            <a:r>
              <a:rPr lang="en-US" sz="1100" dirty="0">
                <a:solidFill>
                  <a:schemeClr val="bg1"/>
                </a:solidFill>
              </a:rPr>
              <a:t>Exclusive use of the title, “ Proud Sponsor of The Karingal FNC “ For the 2022 season.</a:t>
            </a:r>
          </a:p>
          <a:p>
            <a:pPr indent="-228600" algn="l">
              <a:buFont typeface="Arial" panose="020B0604020202020204" pitchFamily="34" charset="0"/>
              <a:buChar char="•"/>
            </a:pPr>
            <a:r>
              <a:rPr lang="en-US" sz="1100" dirty="0">
                <a:solidFill>
                  <a:schemeClr val="bg1"/>
                </a:solidFill>
              </a:rPr>
              <a:t>Ground Signage 1 fence signage displayed at the ground</a:t>
            </a:r>
          </a:p>
          <a:p>
            <a:pPr indent="-228600" algn="l">
              <a:buFont typeface="Arial" panose="020B0604020202020204" pitchFamily="34" charset="0"/>
              <a:buChar char="•"/>
            </a:pPr>
            <a:r>
              <a:rPr lang="en-US" sz="1100" dirty="0">
                <a:solidFill>
                  <a:schemeClr val="bg1"/>
                </a:solidFill>
              </a:rPr>
              <a:t>Your logo will also be placed inside our club rooms on our TV digital display throughout home games.</a:t>
            </a:r>
          </a:p>
          <a:p>
            <a:pPr indent="-228600" algn="l">
              <a:buFont typeface="Arial" panose="020B0604020202020204" pitchFamily="34" charset="0"/>
              <a:buChar char="•"/>
            </a:pPr>
            <a:r>
              <a:rPr lang="en-US" sz="1100" dirty="0">
                <a:solidFill>
                  <a:schemeClr val="bg1"/>
                </a:solidFill>
              </a:rPr>
              <a:t>Your company logo will be exclusive to our club stubby holders for the 2022 season</a:t>
            </a:r>
          </a:p>
          <a:p>
            <a:pPr indent="-228600" algn="l">
              <a:buFont typeface="Arial" panose="020B0604020202020204" pitchFamily="34" charset="0"/>
              <a:buChar char="•"/>
            </a:pPr>
            <a:r>
              <a:rPr lang="en-US" sz="1100" dirty="0">
                <a:solidFill>
                  <a:schemeClr val="bg1"/>
                </a:solidFill>
              </a:rPr>
              <a:t>Welcome pack including  a club membership ticket. </a:t>
            </a:r>
          </a:p>
          <a:p>
            <a:pPr indent="-228600" algn="l">
              <a:buFont typeface="Arial" panose="020B0604020202020204" pitchFamily="34" charset="0"/>
              <a:buChar char="•"/>
            </a:pPr>
            <a:r>
              <a:rPr lang="en-US" sz="1100" dirty="0">
                <a:solidFill>
                  <a:schemeClr val="bg1"/>
                </a:solidFill>
              </a:rPr>
              <a:t>Framed A3 Sponsor Certificate</a:t>
            </a: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a:p>
            <a:pPr indent="-228600" algn="l">
              <a:buFont typeface="Arial" panose="020B0604020202020204" pitchFamily="34" charset="0"/>
              <a:buChar char="•"/>
            </a:pPr>
            <a:endParaRPr lang="en-US" sz="800" dirty="0">
              <a:solidFill>
                <a:schemeClr val="bg1"/>
              </a:solidFill>
            </a:endParaRPr>
          </a:p>
        </p:txBody>
      </p:sp>
      <p:sp>
        <p:nvSpPr>
          <p:cNvPr id="66" name="Rectangle 65">
            <a:extLst>
              <a:ext uri="{FF2B5EF4-FFF2-40B4-BE49-F238E27FC236}">
                <a16:creationId xmlns:a16="http://schemas.microsoft.com/office/drawing/2014/main" id="{1A89CBBC-7743-43D9-A324-25CB472E9B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4112" y="638849"/>
            <a:ext cx="5505449" cy="547564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picture containing clipart&#10;&#10;Description automatically generated">
            <a:extLst>
              <a:ext uri="{FF2B5EF4-FFF2-40B4-BE49-F238E27FC236}">
                <a16:creationId xmlns:a16="http://schemas.microsoft.com/office/drawing/2014/main" id="{18A5645E-7CF5-4B8B-939D-EBE532EA8E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6467" y="1056303"/>
            <a:ext cx="4640737" cy="4640737"/>
          </a:xfrm>
          <a:prstGeom prst="rect">
            <a:avLst/>
          </a:prstGeom>
        </p:spPr>
      </p:pic>
    </p:spTree>
    <p:extLst>
      <p:ext uri="{BB962C8B-B14F-4D97-AF65-F5344CB8AC3E}">
        <p14:creationId xmlns:p14="http://schemas.microsoft.com/office/powerpoint/2010/main" val="2027359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908454" y="1360481"/>
            <a:ext cx="4605340" cy="2387600"/>
          </a:xfrm>
        </p:spPr>
        <p:txBody>
          <a:bodyPr vert="horz" lIns="91440" tIns="45720" rIns="91440" bIns="45720" rtlCol="0">
            <a:normAutofit/>
          </a:bodyPr>
          <a:lstStyle/>
          <a:p>
            <a:pPr algn="l"/>
            <a:r>
              <a:rPr lang="en-US" sz="3900" kern="1200" dirty="0">
                <a:solidFill>
                  <a:schemeClr val="bg1"/>
                </a:solidFill>
                <a:latin typeface="+mj-lt"/>
                <a:ea typeface="+mj-ea"/>
                <a:cs typeface="+mj-cs"/>
              </a:rPr>
              <a:t>Sponsorship packages.</a:t>
            </a:r>
            <a:br>
              <a:rPr lang="en-US" sz="3900" kern="1200" dirty="0">
                <a:solidFill>
                  <a:schemeClr val="bg1"/>
                </a:solidFill>
                <a:latin typeface="+mj-lt"/>
                <a:ea typeface="+mj-ea"/>
                <a:cs typeface="+mj-cs"/>
              </a:rPr>
            </a:br>
            <a:r>
              <a:rPr lang="en-US" sz="3900" dirty="0">
                <a:solidFill>
                  <a:schemeClr val="bg1"/>
                </a:solidFill>
              </a:rPr>
              <a:t>Club 44 </a:t>
            </a:r>
            <a:r>
              <a:rPr lang="en-US" sz="3900" kern="1200" dirty="0">
                <a:solidFill>
                  <a:schemeClr val="bg1"/>
                </a:solidFill>
                <a:latin typeface="+mj-lt"/>
                <a:ea typeface="+mj-ea"/>
                <a:cs typeface="+mj-cs"/>
              </a:rPr>
              <a:t> Membership</a:t>
            </a:r>
            <a:br>
              <a:rPr lang="en-US" sz="3900" kern="1200" dirty="0">
                <a:solidFill>
                  <a:schemeClr val="bg1"/>
                </a:solidFill>
                <a:latin typeface="+mj-lt"/>
                <a:ea typeface="+mj-ea"/>
                <a:cs typeface="+mj-cs"/>
              </a:rPr>
            </a:br>
            <a:r>
              <a:rPr lang="en-US" sz="3900" kern="1200" dirty="0">
                <a:solidFill>
                  <a:schemeClr val="bg1"/>
                </a:solidFill>
                <a:latin typeface="+mj-lt"/>
                <a:ea typeface="+mj-ea"/>
                <a:cs typeface="+mj-cs"/>
              </a:rPr>
              <a:t>$500.00</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908454" y="3840156"/>
            <a:ext cx="4605340" cy="1655762"/>
          </a:xfrm>
        </p:spPr>
        <p:txBody>
          <a:bodyPr vert="horz" lIns="91440" tIns="45720" rIns="91440" bIns="45720" rtlCol="0">
            <a:normAutofit fontScale="92500" lnSpcReduction="20000"/>
          </a:bodyPr>
          <a:lstStyle/>
          <a:p>
            <a:pPr algn="l"/>
            <a:r>
              <a:rPr lang="en-US" sz="1100" dirty="0">
                <a:solidFill>
                  <a:schemeClr val="bg1"/>
                </a:solidFill>
              </a:rPr>
              <a:t>Club 44 Membership for season 2022</a:t>
            </a:r>
          </a:p>
          <a:p>
            <a:pPr indent="-228600" algn="l">
              <a:buFont typeface="Arial" panose="020B0604020202020204" pitchFamily="34" charset="0"/>
              <a:buChar char="•"/>
            </a:pPr>
            <a:r>
              <a:rPr lang="en-US" sz="1100" dirty="0">
                <a:solidFill>
                  <a:schemeClr val="bg1"/>
                </a:solidFill>
              </a:rPr>
              <a:t> Entry into Club rooms from ½ time reserves to ½ time seniors at fixtured home games</a:t>
            </a:r>
          </a:p>
          <a:p>
            <a:pPr indent="-228600" algn="l">
              <a:buFont typeface="Arial" panose="020B0604020202020204" pitchFamily="34" charset="0"/>
              <a:buChar char="•"/>
            </a:pPr>
            <a:r>
              <a:rPr lang="en-US" sz="1100" dirty="0">
                <a:solidFill>
                  <a:schemeClr val="bg1"/>
                </a:solidFill>
              </a:rPr>
              <a:t> Finger food , Beer, wine, soft drink included from 12 – 2pm at fixtured home games</a:t>
            </a:r>
          </a:p>
          <a:p>
            <a:pPr indent="-228600" algn="l">
              <a:buFont typeface="Arial" panose="020B0604020202020204" pitchFamily="34" charset="0"/>
              <a:buChar char="•"/>
            </a:pPr>
            <a:r>
              <a:rPr lang="en-US" sz="1100" dirty="0">
                <a:solidFill>
                  <a:schemeClr val="bg1"/>
                </a:solidFill>
              </a:rPr>
              <a:t>Spirits available at club prices.</a:t>
            </a:r>
          </a:p>
          <a:p>
            <a:pPr indent="-228600" algn="l">
              <a:buFont typeface="Arial" panose="020B0604020202020204" pitchFamily="34" charset="0"/>
              <a:buChar char="•"/>
            </a:pPr>
            <a:r>
              <a:rPr lang="en-US" sz="1100" dirty="0">
                <a:solidFill>
                  <a:schemeClr val="bg1"/>
                </a:solidFill>
              </a:rPr>
              <a:t>1 club 44 cap</a:t>
            </a:r>
          </a:p>
          <a:p>
            <a:pPr indent="-228600" algn="l">
              <a:buFont typeface="Arial" panose="020B0604020202020204" pitchFamily="34" charset="0"/>
              <a:buChar char="•"/>
            </a:pPr>
            <a:r>
              <a:rPr lang="en-US" sz="1100" dirty="0">
                <a:solidFill>
                  <a:schemeClr val="bg1"/>
                </a:solidFill>
              </a:rPr>
              <a:t>1 Club 44 membership ticket for 2022 season</a:t>
            </a: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p:txBody>
      </p:sp>
      <p:pic>
        <p:nvPicPr>
          <p:cNvPr id="8" name="Picture 7" descr="A picture containing clipart&#10;&#10;Description automatically generated">
            <a:extLst>
              <a:ext uri="{FF2B5EF4-FFF2-40B4-BE49-F238E27FC236}">
                <a16:creationId xmlns:a16="http://schemas.microsoft.com/office/drawing/2014/main" id="{769E724F-A9FF-456F-8698-23DFEC9F8EB4}"/>
              </a:ext>
            </a:extLst>
          </p:cNvPr>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7109939" y="1360481"/>
            <a:ext cx="4173607" cy="4173607"/>
          </a:xfrm>
          <a:prstGeom prst="rect">
            <a:avLst/>
          </a:prstGeom>
        </p:spPr>
      </p:pic>
      <p:sp>
        <p:nvSpPr>
          <p:cNvPr id="66" name="Rectangle 65">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461" y="1197769"/>
            <a:ext cx="10987078"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53736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850265" y="1996675"/>
            <a:ext cx="4605340" cy="2387600"/>
          </a:xfrm>
        </p:spPr>
        <p:txBody>
          <a:bodyPr vert="horz" lIns="91440" tIns="45720" rIns="91440" bIns="45720" rtlCol="0">
            <a:normAutofit fontScale="90000"/>
          </a:bodyPr>
          <a:lstStyle/>
          <a:p>
            <a:pPr algn="l"/>
            <a:r>
              <a:rPr lang="en-US" sz="3900" kern="1200" dirty="0">
                <a:solidFill>
                  <a:schemeClr val="bg1"/>
                </a:solidFill>
                <a:latin typeface="+mj-lt"/>
                <a:ea typeface="+mj-ea"/>
                <a:cs typeface="+mj-cs"/>
              </a:rPr>
              <a:t>Sponsorship packages.</a:t>
            </a:r>
            <a:br>
              <a:rPr lang="en-US" sz="3900" kern="1200" dirty="0">
                <a:solidFill>
                  <a:schemeClr val="bg1"/>
                </a:solidFill>
                <a:latin typeface="+mj-lt"/>
                <a:ea typeface="+mj-ea"/>
                <a:cs typeface="+mj-cs"/>
              </a:rPr>
            </a:br>
            <a:r>
              <a:rPr lang="en-US" sz="3900" dirty="0">
                <a:solidFill>
                  <a:schemeClr val="bg1"/>
                </a:solidFill>
              </a:rPr>
              <a:t>Red &amp; White Army, Early Bird </a:t>
            </a:r>
            <a:r>
              <a:rPr lang="en-US" sz="3900" kern="1200" dirty="0">
                <a:solidFill>
                  <a:schemeClr val="bg1"/>
                </a:solidFill>
                <a:latin typeface="+mj-lt"/>
                <a:ea typeface="+mj-ea"/>
                <a:cs typeface="+mj-cs"/>
              </a:rPr>
              <a:t>Membership</a:t>
            </a:r>
            <a:br>
              <a:rPr lang="en-US" sz="3900" kern="1200" dirty="0">
                <a:solidFill>
                  <a:schemeClr val="bg1"/>
                </a:solidFill>
                <a:latin typeface="+mj-lt"/>
                <a:ea typeface="+mj-ea"/>
                <a:cs typeface="+mj-cs"/>
              </a:rPr>
            </a:br>
            <a:r>
              <a:rPr lang="en-US" sz="3900" kern="1200" dirty="0">
                <a:solidFill>
                  <a:schemeClr val="bg1"/>
                </a:solidFill>
                <a:latin typeface="+mj-lt"/>
                <a:ea typeface="+mj-ea"/>
                <a:cs typeface="+mj-cs"/>
              </a:rPr>
              <a:t>$70.00 </a:t>
            </a:r>
            <a:r>
              <a:rPr lang="en-US" sz="1300" kern="1200" dirty="0">
                <a:solidFill>
                  <a:schemeClr val="bg1"/>
                </a:solidFill>
                <a:latin typeface="+mj-lt"/>
                <a:ea typeface="+mj-ea"/>
                <a:cs typeface="+mj-cs"/>
              </a:rPr>
              <a:t>Entry into all home games</a:t>
            </a:r>
            <a:br>
              <a:rPr lang="en-US" sz="3900" kern="1200" dirty="0">
                <a:solidFill>
                  <a:schemeClr val="bg1"/>
                </a:solidFill>
                <a:latin typeface="+mj-lt"/>
                <a:ea typeface="+mj-ea"/>
                <a:cs typeface="+mj-cs"/>
              </a:rPr>
            </a:br>
            <a:r>
              <a:rPr lang="en-US" sz="3900" kern="1200" dirty="0">
                <a:solidFill>
                  <a:schemeClr val="bg1"/>
                </a:solidFill>
                <a:latin typeface="+mj-lt"/>
                <a:ea typeface="+mj-ea"/>
                <a:cs typeface="+mj-cs"/>
              </a:rPr>
              <a:t> valid until round 1 2022</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908454" y="3840156"/>
            <a:ext cx="4605340" cy="1655762"/>
          </a:xfrm>
        </p:spPr>
        <p:txBody>
          <a:bodyPr vert="horz" lIns="91440" tIns="45720" rIns="91440" bIns="45720" rtlCol="0">
            <a:normAutofit/>
          </a:bodyPr>
          <a:lstStyle/>
          <a:p>
            <a:pPr algn="l"/>
            <a:r>
              <a:rPr lang="en-US" sz="1100" dirty="0">
                <a:solidFill>
                  <a:schemeClr val="bg1"/>
                </a:solidFill>
              </a:rPr>
              <a:t>  </a:t>
            </a:r>
          </a:p>
          <a:p>
            <a:pPr algn="l"/>
            <a:r>
              <a:rPr lang="en-US" sz="1100" dirty="0">
                <a:solidFill>
                  <a:schemeClr val="bg1"/>
                </a:solidFill>
              </a:rPr>
              <a:t>.    </a:t>
            </a: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p:txBody>
      </p:sp>
      <p:pic>
        <p:nvPicPr>
          <p:cNvPr id="8" name="Picture 7" descr="A picture containing clipart&#10;&#10;Description automatically generated">
            <a:extLst>
              <a:ext uri="{FF2B5EF4-FFF2-40B4-BE49-F238E27FC236}">
                <a16:creationId xmlns:a16="http://schemas.microsoft.com/office/drawing/2014/main" id="{769E724F-A9FF-456F-8698-23DFEC9F8EB4}"/>
              </a:ext>
            </a:extLst>
          </p:cNvPr>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7109939" y="1360481"/>
            <a:ext cx="4173607" cy="4173607"/>
          </a:xfrm>
          <a:prstGeom prst="rect">
            <a:avLst/>
          </a:prstGeom>
        </p:spPr>
      </p:pic>
      <p:sp>
        <p:nvSpPr>
          <p:cNvPr id="66" name="Rectangle 65">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461" y="1197769"/>
            <a:ext cx="10987078"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95613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908454" y="1360481"/>
            <a:ext cx="4605340" cy="2387600"/>
          </a:xfrm>
        </p:spPr>
        <p:txBody>
          <a:bodyPr vert="horz" lIns="91440" tIns="45720" rIns="91440" bIns="45720" rtlCol="0">
            <a:normAutofit/>
          </a:bodyPr>
          <a:lstStyle/>
          <a:p>
            <a:pPr algn="l"/>
            <a:r>
              <a:rPr lang="en-US" sz="3900" kern="1200" dirty="0">
                <a:solidFill>
                  <a:schemeClr val="bg1"/>
                </a:solidFill>
                <a:latin typeface="+mj-lt"/>
                <a:ea typeface="+mj-ea"/>
                <a:cs typeface="+mj-cs"/>
              </a:rPr>
              <a:t>Warm up tops and tee sponsors.</a:t>
            </a:r>
            <a:br>
              <a:rPr lang="en-US" sz="3900" kern="1200" dirty="0">
                <a:solidFill>
                  <a:schemeClr val="bg1"/>
                </a:solidFill>
                <a:latin typeface="+mj-lt"/>
                <a:ea typeface="+mj-ea"/>
                <a:cs typeface="+mj-cs"/>
              </a:rPr>
            </a:br>
            <a:r>
              <a:rPr lang="en-US" sz="3900" dirty="0">
                <a:solidFill>
                  <a:schemeClr val="bg1"/>
                </a:solidFill>
              </a:rPr>
              <a:t> </a:t>
            </a:r>
            <a:endParaRPr lang="en-US" sz="3900" kern="1200" dirty="0">
              <a:solidFill>
                <a:schemeClr val="bg1"/>
              </a:solidFill>
              <a:latin typeface="+mj-lt"/>
              <a:ea typeface="+mj-ea"/>
              <a:cs typeface="+mj-cs"/>
            </a:endParaRP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908454" y="3290088"/>
            <a:ext cx="4605340" cy="1655762"/>
          </a:xfrm>
        </p:spPr>
        <p:txBody>
          <a:bodyPr vert="horz" lIns="91440" tIns="45720" rIns="91440" bIns="45720" rtlCol="0">
            <a:normAutofit/>
          </a:bodyPr>
          <a:lstStyle/>
          <a:p>
            <a:pPr algn="l"/>
            <a:r>
              <a:rPr lang="en-US" sz="1100" dirty="0">
                <a:solidFill>
                  <a:schemeClr val="bg1"/>
                </a:solidFill>
              </a:rPr>
              <a:t> </a:t>
            </a:r>
          </a:p>
          <a:p>
            <a:pPr algn="l"/>
            <a:r>
              <a:rPr lang="en-US" sz="1100" dirty="0">
                <a:solidFill>
                  <a:schemeClr val="bg1"/>
                </a:solidFill>
              </a:rPr>
              <a:t>. Get your company name on the front, back or sleeve for all the warmup tops and tee’s.</a:t>
            </a:r>
          </a:p>
          <a:p>
            <a:pPr algn="l"/>
            <a:r>
              <a:rPr lang="en-US" sz="1100" dirty="0">
                <a:solidFill>
                  <a:schemeClr val="bg1"/>
                </a:solidFill>
              </a:rPr>
              <a:t>. Front sponsor is $500</a:t>
            </a:r>
          </a:p>
          <a:p>
            <a:pPr algn="l"/>
            <a:r>
              <a:rPr lang="en-US" sz="1100" dirty="0">
                <a:solidFill>
                  <a:schemeClr val="bg1"/>
                </a:solidFill>
              </a:rPr>
              <a:t>. Sleeve sponsor is $400</a:t>
            </a:r>
          </a:p>
          <a:p>
            <a:pPr algn="l"/>
            <a:r>
              <a:rPr lang="en-US" sz="1100" dirty="0">
                <a:solidFill>
                  <a:schemeClr val="bg1"/>
                </a:solidFill>
              </a:rPr>
              <a:t>. Large Back sponsor $1000</a:t>
            </a:r>
          </a:p>
          <a:p>
            <a:pPr algn="l"/>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p:txBody>
      </p:sp>
      <p:pic>
        <p:nvPicPr>
          <p:cNvPr id="8" name="Picture 7" descr="A picture containing clipart&#10;&#10;Description automatically generated">
            <a:extLst>
              <a:ext uri="{FF2B5EF4-FFF2-40B4-BE49-F238E27FC236}">
                <a16:creationId xmlns:a16="http://schemas.microsoft.com/office/drawing/2014/main" id="{769E724F-A9FF-456F-8698-23DFEC9F8EB4}"/>
              </a:ext>
            </a:extLst>
          </p:cNvPr>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8975165" y="2634661"/>
            <a:ext cx="1310854" cy="1310854"/>
          </a:xfrm>
          <a:prstGeom prst="rect">
            <a:avLst/>
          </a:prstGeom>
        </p:spPr>
      </p:pic>
      <p:sp>
        <p:nvSpPr>
          <p:cNvPr id="66" name="Rectangle 65">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461" y="1197769"/>
            <a:ext cx="10987078"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Diagram&#10;&#10;Description automatically generated">
            <a:extLst>
              <a:ext uri="{FF2B5EF4-FFF2-40B4-BE49-F238E27FC236}">
                <a16:creationId xmlns:a16="http://schemas.microsoft.com/office/drawing/2014/main" id="{AD47FD2B-8751-418E-8E13-8E857C1C9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8847" y="1697228"/>
            <a:ext cx="2369981" cy="1676395"/>
          </a:xfrm>
          <a:prstGeom prst="rect">
            <a:avLst/>
          </a:prstGeom>
        </p:spPr>
      </p:pic>
      <p:pic>
        <p:nvPicPr>
          <p:cNvPr id="10" name="Picture 9" descr="Diagram&#10;&#10;Description automatically generated">
            <a:extLst>
              <a:ext uri="{FF2B5EF4-FFF2-40B4-BE49-F238E27FC236}">
                <a16:creationId xmlns:a16="http://schemas.microsoft.com/office/drawing/2014/main" id="{4C8B9FF4-0C44-4D43-B87C-F7DA7D2FD2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0125" y="3567378"/>
            <a:ext cx="2369981" cy="1676396"/>
          </a:xfrm>
          <a:prstGeom prst="rect">
            <a:avLst/>
          </a:prstGeom>
        </p:spPr>
      </p:pic>
    </p:spTree>
    <p:extLst>
      <p:ext uri="{BB962C8B-B14F-4D97-AF65-F5344CB8AC3E}">
        <p14:creationId xmlns:p14="http://schemas.microsoft.com/office/powerpoint/2010/main" val="802014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AC286F-DA0C-4665-AE72-001ED61200A9}"/>
              </a:ext>
            </a:extLst>
          </p:cNvPr>
          <p:cNvSpPr>
            <a:spLocks noGrp="1"/>
          </p:cNvSpPr>
          <p:nvPr>
            <p:ph type="ctrTitle"/>
          </p:nvPr>
        </p:nvSpPr>
        <p:spPr>
          <a:xfrm>
            <a:off x="958725" y="761597"/>
            <a:ext cx="4605340" cy="2387600"/>
          </a:xfrm>
        </p:spPr>
        <p:txBody>
          <a:bodyPr vert="horz" lIns="91440" tIns="45720" rIns="91440" bIns="45720" rtlCol="0">
            <a:normAutofit/>
          </a:bodyPr>
          <a:lstStyle/>
          <a:p>
            <a:pPr algn="l"/>
            <a:r>
              <a:rPr lang="en-US" sz="3900" kern="1200" dirty="0">
                <a:solidFill>
                  <a:schemeClr val="bg1"/>
                </a:solidFill>
                <a:latin typeface="+mj-lt"/>
                <a:ea typeface="+mj-ea"/>
                <a:cs typeface="+mj-cs"/>
              </a:rPr>
              <a:t>Goal Post sponsorship for 2022 season, $5,000</a:t>
            </a:r>
          </a:p>
        </p:txBody>
      </p:sp>
      <p:sp>
        <p:nvSpPr>
          <p:cNvPr id="3" name="Subtitle 2">
            <a:extLst>
              <a:ext uri="{FF2B5EF4-FFF2-40B4-BE49-F238E27FC236}">
                <a16:creationId xmlns:a16="http://schemas.microsoft.com/office/drawing/2014/main" id="{920A9418-9C89-47CE-9677-C86AE9E27624}"/>
              </a:ext>
            </a:extLst>
          </p:cNvPr>
          <p:cNvSpPr>
            <a:spLocks noGrp="1"/>
          </p:cNvSpPr>
          <p:nvPr>
            <p:ph type="subTitle" idx="1"/>
          </p:nvPr>
        </p:nvSpPr>
        <p:spPr>
          <a:xfrm>
            <a:off x="914166" y="3366638"/>
            <a:ext cx="4605340" cy="1655762"/>
          </a:xfrm>
        </p:spPr>
        <p:txBody>
          <a:bodyPr vert="horz" lIns="91440" tIns="45720" rIns="91440" bIns="45720" rtlCol="0">
            <a:normAutofit/>
          </a:bodyPr>
          <a:lstStyle/>
          <a:p>
            <a:pPr algn="l"/>
            <a:r>
              <a:rPr lang="en-US" sz="1100" dirty="0">
                <a:solidFill>
                  <a:schemeClr val="bg1"/>
                </a:solidFill>
              </a:rPr>
              <a:t> </a:t>
            </a:r>
          </a:p>
          <a:p>
            <a:pPr algn="l"/>
            <a:r>
              <a:rPr lang="en-US" sz="1100" dirty="0">
                <a:solidFill>
                  <a:schemeClr val="bg1"/>
                </a:solidFill>
              </a:rPr>
              <a:t>. Get your brand on the  Goal post pads, yes, all 8 pads with your company  logo for the entire 2022 season, great exposure for your brand.</a:t>
            </a:r>
          </a:p>
          <a:p>
            <a:pPr algn="l"/>
            <a:endParaRPr lang="en-US" sz="1100" dirty="0">
              <a:solidFill>
                <a:schemeClr val="bg1"/>
              </a:solidFill>
            </a:endParaRPr>
          </a:p>
          <a:p>
            <a:pPr algn="l"/>
            <a:r>
              <a:rPr lang="en-US" sz="1100" dirty="0">
                <a:solidFill>
                  <a:schemeClr val="bg1"/>
                </a:solidFill>
              </a:rPr>
              <a:t> </a:t>
            </a:r>
          </a:p>
          <a:p>
            <a:pPr algn="l"/>
            <a:endParaRPr lang="en-US" sz="1100" dirty="0">
              <a:solidFill>
                <a:schemeClr val="bg1"/>
              </a:solidFill>
            </a:endParaRPr>
          </a:p>
          <a:p>
            <a:pPr algn="l"/>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a:p>
            <a:pPr indent="-228600" algn="l">
              <a:buFont typeface="Arial" panose="020B0604020202020204" pitchFamily="34" charset="0"/>
              <a:buChar char="•"/>
            </a:pPr>
            <a:endParaRPr lang="en-US" sz="1100" dirty="0">
              <a:solidFill>
                <a:schemeClr val="bg1"/>
              </a:solidFill>
            </a:endParaRPr>
          </a:p>
        </p:txBody>
      </p:sp>
      <p:pic>
        <p:nvPicPr>
          <p:cNvPr id="8" name="Picture 7" descr="A picture containing clipart&#10;&#10;Description automatically generated">
            <a:extLst>
              <a:ext uri="{FF2B5EF4-FFF2-40B4-BE49-F238E27FC236}">
                <a16:creationId xmlns:a16="http://schemas.microsoft.com/office/drawing/2014/main" id="{769E724F-A9FF-456F-8698-23DFEC9F8EB4}"/>
              </a:ext>
            </a:extLst>
          </p:cNvPr>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7248699" y="1614777"/>
            <a:ext cx="3214918" cy="3214918"/>
          </a:xfrm>
          <a:prstGeom prst="rect">
            <a:avLst/>
          </a:prstGeom>
        </p:spPr>
      </p:pic>
      <p:sp>
        <p:nvSpPr>
          <p:cNvPr id="66" name="Rectangle 65">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461" y="1197769"/>
            <a:ext cx="10987078"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43774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3369</TotalTime>
  <Words>1639</Words>
  <Application>Microsoft Office PowerPoint</Application>
  <PresentationFormat>Widescreen</PresentationFormat>
  <Paragraphs>183</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Karingal F.N.C. 2022</vt:lpstr>
      <vt:lpstr>Our club aims to be the Number one community Football Netball Club on the Peninsular; we need your assistance to achieve our goals.</vt:lpstr>
      <vt:lpstr>  Mission Statement</vt:lpstr>
      <vt:lpstr>Club Overview</vt:lpstr>
      <vt:lpstr>Community. The Karingal Football Netball Club takes its responsibility to our local community seriously. We have a proud history of giving back to our community through events such as Clean up Australia day, involvement with Zaidee’s foundation, participation in Call to Arms cancer campaign plus many others.  In 2022 we will strengthen this bond even further with activities such as. The Anzac Day Dawn service supporting the Frankston RSL Welfare Association. Continued relationship with Game Changer supporting Mental Health.  All the above will be promoted and advertised through Karingal’s extensive network, including all social media outlets and on our website. </vt:lpstr>
      <vt:lpstr>Sponsorship opportunities.</vt:lpstr>
      <vt:lpstr>Sponsorship packages. Platinum Membership $15,000</vt:lpstr>
      <vt:lpstr>Sponsorship packages. Gold Membership $10,000</vt:lpstr>
      <vt:lpstr>Sponsorship packages. Silver Membership $5,000</vt:lpstr>
      <vt:lpstr>Sponsorship packages. Bronze Membership $2,000</vt:lpstr>
      <vt:lpstr>Sponsorship packages. Club Membership $1,000</vt:lpstr>
      <vt:lpstr>Sponsorship packages. ¼ time and ¾ time Huddle signage. Membership $3,000</vt:lpstr>
      <vt:lpstr>Sponsorship packages. Stubby Holder sponsor Membership $3,000</vt:lpstr>
      <vt:lpstr>Sponsorship packages. Club 44  Membership $500.00</vt:lpstr>
      <vt:lpstr>Sponsorship packages. Red &amp; White Army, Early Bird Membership $70.00 Entry into all home games  valid until round 1 2022</vt:lpstr>
      <vt:lpstr>Warm up tops and tee sponsors.  </vt:lpstr>
      <vt:lpstr>Goal Post sponsorship for 2022 season, $5,000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Karingal F.N.C. 2022</dc:title>
  <dc:creator>Terry Simpson</dc:creator>
  <cp:lastModifiedBy>Terry Simpson</cp:lastModifiedBy>
  <cp:revision>8</cp:revision>
  <cp:lastPrinted>2022-01-11T04:39:21Z</cp:lastPrinted>
  <dcterms:created xsi:type="dcterms:W3CDTF">2022-01-11T01:25:44Z</dcterms:created>
  <dcterms:modified xsi:type="dcterms:W3CDTF">2022-02-08T02:35:29Z</dcterms:modified>
</cp:coreProperties>
</file>